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7" r:id="rId3"/>
    <p:sldId id="283" r:id="rId4"/>
    <p:sldId id="262" r:id="rId5"/>
    <p:sldId id="268" r:id="rId6"/>
    <p:sldId id="274" r:id="rId7"/>
    <p:sldId id="259" r:id="rId8"/>
    <p:sldId id="269" r:id="rId9"/>
    <p:sldId id="270" r:id="rId10"/>
    <p:sldId id="275" r:id="rId11"/>
    <p:sldId id="282" r:id="rId12"/>
    <p:sldId id="271" r:id="rId13"/>
    <p:sldId id="266" r:id="rId14"/>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773F"/>
    <a:srgbClr val="87B11C"/>
    <a:srgbClr val="EFF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p:restoredTop sz="94692"/>
  </p:normalViewPr>
  <p:slideViewPr>
    <p:cSldViewPr snapToGrid="0" snapToObjects="1">
      <p:cViewPr>
        <p:scale>
          <a:sx n="50" d="100"/>
          <a:sy n="50" d="100"/>
        </p:scale>
        <p:origin x="-1258" y="-39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5" Type="http://schemas.openxmlformats.org/officeDocument/2006/relationships/image" Target="../media/image16.jpeg"/><Relationship Id="rId4"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5" Type="http://schemas.openxmlformats.org/officeDocument/2006/relationships/image" Target="../media/image16.jpe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4EF64D-2D0E-E245-ADB0-42907B8493CB}" type="doc">
      <dgm:prSet loTypeId="urn:microsoft.com/office/officeart/2005/8/layout/vList4#2" loCatId="list" qsTypeId="urn:microsoft.com/office/officeart/2005/8/quickstyle/simple4" qsCatId="simple" csTypeId="urn:microsoft.com/office/officeart/2005/8/colors/accent1_2" csCatId="accent1" phldr="1"/>
      <dgm:spPr/>
      <dgm:t>
        <a:bodyPr/>
        <a:lstStyle/>
        <a:p>
          <a:endParaRPr lang="en-US"/>
        </a:p>
      </dgm:t>
    </dgm:pt>
    <dgm:pt modelId="{88898165-AB12-254F-8F17-1BADAA723261}">
      <dgm:prSet phldrT="[Text]" custT="1"/>
      <dgm:spPr/>
      <dgm:t>
        <a:bodyPr/>
        <a:lstStyle/>
        <a:p>
          <a:r>
            <a:rPr lang="ru-RU" sz="2000" b="1" dirty="0"/>
            <a:t>Наивысшая степень индивидуальности      и персонализации услуг («работа с конкретной ситуацией)</a:t>
          </a:r>
          <a:endParaRPr lang="en-US" sz="2000" b="1" dirty="0"/>
        </a:p>
      </dgm:t>
    </dgm:pt>
    <dgm:pt modelId="{49F2EBAD-1230-0B48-A142-FE9F47B1E385}" type="parTrans" cxnId="{793AC2A7-384C-4646-B445-7C11A61C97BA}">
      <dgm:prSet/>
      <dgm:spPr/>
      <dgm:t>
        <a:bodyPr/>
        <a:lstStyle/>
        <a:p>
          <a:endParaRPr lang="en-US"/>
        </a:p>
      </dgm:t>
    </dgm:pt>
    <dgm:pt modelId="{B18F2355-610B-EF4B-93D9-5B43879CC1E2}" type="sibTrans" cxnId="{793AC2A7-384C-4646-B445-7C11A61C97BA}">
      <dgm:prSet/>
      <dgm:spPr/>
      <dgm:t>
        <a:bodyPr/>
        <a:lstStyle/>
        <a:p>
          <a:endParaRPr lang="en-US"/>
        </a:p>
      </dgm:t>
    </dgm:pt>
    <dgm:pt modelId="{069AB8A3-7F43-EC4D-A89B-90F5C8953F8D}">
      <dgm:prSet phldrT="[Text]" custT="1"/>
      <dgm:spPr/>
      <dgm:t>
        <a:bodyPr/>
        <a:lstStyle/>
        <a:p>
          <a:r>
            <a:rPr lang="ru-RU" sz="2000" b="1" dirty="0"/>
            <a:t>Умная технология, основанная на современных  знаниях и практиках </a:t>
          </a:r>
          <a:endParaRPr lang="en-US" sz="2000" b="1" dirty="0"/>
        </a:p>
      </dgm:t>
    </dgm:pt>
    <dgm:pt modelId="{64303C62-1544-B04A-ABB9-B7505DAA6211}" type="parTrans" cxnId="{87CF2570-0C3B-1941-B391-8F4E8700A5F6}">
      <dgm:prSet/>
      <dgm:spPr/>
      <dgm:t>
        <a:bodyPr/>
        <a:lstStyle/>
        <a:p>
          <a:endParaRPr lang="en-US"/>
        </a:p>
      </dgm:t>
    </dgm:pt>
    <dgm:pt modelId="{4543E363-7BF6-2C4D-927A-C3A233D102D5}" type="sibTrans" cxnId="{87CF2570-0C3B-1941-B391-8F4E8700A5F6}">
      <dgm:prSet/>
      <dgm:spPr/>
      <dgm:t>
        <a:bodyPr/>
        <a:lstStyle/>
        <a:p>
          <a:endParaRPr lang="en-US"/>
        </a:p>
      </dgm:t>
    </dgm:pt>
    <dgm:pt modelId="{A6AC72FA-101F-3B42-898A-0900355E3EA4}">
      <dgm:prSet phldrT="[Text]"/>
      <dgm:spPr/>
      <dgm:t>
        <a:bodyPr/>
        <a:lstStyle/>
        <a:p>
          <a:r>
            <a:rPr lang="ru-RU" b="1" dirty="0"/>
            <a:t>Обеспечивает непрерывность, последовательность и преемственность реабилитации ребёнка </a:t>
          </a:r>
          <a:endParaRPr lang="en-US" b="1" dirty="0"/>
        </a:p>
      </dgm:t>
    </dgm:pt>
    <dgm:pt modelId="{97A17690-3B27-BA4E-A987-DFD9F33AF4CF}" type="parTrans" cxnId="{320B88EB-2616-1C47-8798-7DFFF58374BB}">
      <dgm:prSet/>
      <dgm:spPr/>
      <dgm:t>
        <a:bodyPr/>
        <a:lstStyle/>
        <a:p>
          <a:endParaRPr lang="en-US"/>
        </a:p>
      </dgm:t>
    </dgm:pt>
    <dgm:pt modelId="{3F064D13-E511-9447-93C6-B9E31723D037}" type="sibTrans" cxnId="{320B88EB-2616-1C47-8798-7DFFF58374BB}">
      <dgm:prSet/>
      <dgm:spPr/>
      <dgm:t>
        <a:bodyPr/>
        <a:lstStyle/>
        <a:p>
          <a:endParaRPr lang="en-US"/>
        </a:p>
      </dgm:t>
    </dgm:pt>
    <dgm:pt modelId="{5FD5172B-C6A7-7A41-A221-E1F0F60726CD}">
      <dgm:prSet phldrT="[Text]" custT="1"/>
      <dgm:spPr/>
      <dgm:t>
        <a:bodyPr/>
        <a:lstStyle/>
        <a:p>
          <a:r>
            <a:rPr lang="ru-RU" sz="2000" b="1" dirty="0"/>
            <a:t>Экономически целесообразна</a:t>
          </a:r>
          <a:endParaRPr lang="en-US" sz="2000" b="1" dirty="0"/>
        </a:p>
      </dgm:t>
    </dgm:pt>
    <dgm:pt modelId="{F2AF1A65-6A4B-AB4E-A057-576D9AC9DA42}" type="parTrans" cxnId="{5A43C9F2-871A-7948-B5EA-A85A660BAC66}">
      <dgm:prSet/>
      <dgm:spPr/>
      <dgm:t>
        <a:bodyPr/>
        <a:lstStyle/>
        <a:p>
          <a:endParaRPr lang="en-US"/>
        </a:p>
      </dgm:t>
    </dgm:pt>
    <dgm:pt modelId="{578D7755-CDE5-F544-A37A-02AD7192CE53}" type="sibTrans" cxnId="{5A43C9F2-871A-7948-B5EA-A85A660BAC66}">
      <dgm:prSet/>
      <dgm:spPr/>
      <dgm:t>
        <a:bodyPr/>
        <a:lstStyle/>
        <a:p>
          <a:endParaRPr lang="en-US"/>
        </a:p>
      </dgm:t>
    </dgm:pt>
    <dgm:pt modelId="{BC439193-9BD9-124E-840A-05F85F54EDE9}">
      <dgm:prSet phldrT="[Text]" custT="1"/>
      <dgm:spPr/>
      <dgm:t>
        <a:bodyPr/>
        <a:lstStyle/>
        <a:p>
          <a:r>
            <a:rPr lang="ru-RU" sz="2000" b="1" dirty="0"/>
            <a:t>Органично дополняет систему комплексной реабилитации (институты реабилитации)</a:t>
          </a:r>
          <a:endParaRPr lang="en-US" sz="2000" b="1" dirty="0"/>
        </a:p>
      </dgm:t>
    </dgm:pt>
    <dgm:pt modelId="{94B57F21-A33D-D247-8443-BC45E3B0EC33}" type="parTrans" cxnId="{AA20905D-92B5-3244-B08A-780A5B5D7320}">
      <dgm:prSet/>
      <dgm:spPr/>
      <dgm:t>
        <a:bodyPr/>
        <a:lstStyle/>
        <a:p>
          <a:endParaRPr lang="en-US"/>
        </a:p>
      </dgm:t>
    </dgm:pt>
    <dgm:pt modelId="{B04B665C-A3A5-2049-AE14-E93EAE4C07C7}" type="sibTrans" cxnId="{AA20905D-92B5-3244-B08A-780A5B5D7320}">
      <dgm:prSet/>
      <dgm:spPr/>
      <dgm:t>
        <a:bodyPr/>
        <a:lstStyle/>
        <a:p>
          <a:endParaRPr lang="en-US"/>
        </a:p>
      </dgm:t>
    </dgm:pt>
    <dgm:pt modelId="{121CEF1C-DBB4-5F41-B71E-55D201CC8A3A}" type="pres">
      <dgm:prSet presAssocID="{194EF64D-2D0E-E245-ADB0-42907B8493CB}" presName="linear" presStyleCnt="0">
        <dgm:presLayoutVars>
          <dgm:dir/>
          <dgm:resizeHandles val="exact"/>
        </dgm:presLayoutVars>
      </dgm:prSet>
      <dgm:spPr/>
      <dgm:t>
        <a:bodyPr/>
        <a:lstStyle/>
        <a:p>
          <a:endParaRPr lang="ru-RU"/>
        </a:p>
      </dgm:t>
    </dgm:pt>
    <dgm:pt modelId="{ED468EB7-0329-B044-92F1-E521E9ED656E}" type="pres">
      <dgm:prSet presAssocID="{88898165-AB12-254F-8F17-1BADAA723261}" presName="comp" presStyleCnt="0"/>
      <dgm:spPr/>
    </dgm:pt>
    <dgm:pt modelId="{78A1C96A-98F5-6D46-A86E-438D12042127}" type="pres">
      <dgm:prSet presAssocID="{88898165-AB12-254F-8F17-1BADAA723261}" presName="box" presStyleLbl="node1" presStyleIdx="0" presStyleCnt="5" custLinFactNeighborX="2517"/>
      <dgm:spPr/>
      <dgm:t>
        <a:bodyPr/>
        <a:lstStyle/>
        <a:p>
          <a:endParaRPr lang="ru-RU"/>
        </a:p>
      </dgm:t>
    </dgm:pt>
    <dgm:pt modelId="{854678E3-A6D3-FC4B-9E84-8F02CFAAFFB7}" type="pres">
      <dgm:prSet presAssocID="{88898165-AB12-254F-8F17-1BADAA723261}" presName="img" presStyleLbl="fgImgPlace1" presStyleIdx="0" presStyleCnt="5" custFlipHor="1" custScaleX="74968" custScaleY="109602" custLinFactNeighborX="872" custLinFactNeighborY="-7699"/>
      <dgm:spPr>
        <a:blipFill rotWithShape="0">
          <a:blip xmlns:r="http://schemas.openxmlformats.org/officeDocument/2006/relationships" r:embed="rId1"/>
          <a:stretch>
            <a:fillRect/>
          </a:stretch>
        </a:blipFill>
      </dgm:spPr>
    </dgm:pt>
    <dgm:pt modelId="{5D9AB1CA-E433-044F-BFF8-323B20FA751F}" type="pres">
      <dgm:prSet presAssocID="{88898165-AB12-254F-8F17-1BADAA723261}" presName="text" presStyleLbl="node1" presStyleIdx="0" presStyleCnt="5">
        <dgm:presLayoutVars>
          <dgm:bulletEnabled val="1"/>
        </dgm:presLayoutVars>
      </dgm:prSet>
      <dgm:spPr/>
      <dgm:t>
        <a:bodyPr/>
        <a:lstStyle/>
        <a:p>
          <a:endParaRPr lang="ru-RU"/>
        </a:p>
      </dgm:t>
    </dgm:pt>
    <dgm:pt modelId="{3F1A60CB-B68D-AE47-AB61-C003476ADECA}" type="pres">
      <dgm:prSet presAssocID="{B18F2355-610B-EF4B-93D9-5B43879CC1E2}" presName="spacer" presStyleCnt="0"/>
      <dgm:spPr/>
    </dgm:pt>
    <dgm:pt modelId="{09F8A313-E8E7-9146-86DE-DF162A895256}" type="pres">
      <dgm:prSet presAssocID="{069AB8A3-7F43-EC4D-A89B-90F5C8953F8D}" presName="comp" presStyleCnt="0"/>
      <dgm:spPr/>
    </dgm:pt>
    <dgm:pt modelId="{3F80137F-25CF-C34F-8F0E-3EB2DD49FAAB}" type="pres">
      <dgm:prSet presAssocID="{069AB8A3-7F43-EC4D-A89B-90F5C8953F8D}" presName="box" presStyleLbl="node1" presStyleIdx="1" presStyleCnt="5"/>
      <dgm:spPr/>
      <dgm:t>
        <a:bodyPr/>
        <a:lstStyle/>
        <a:p>
          <a:endParaRPr lang="ru-RU"/>
        </a:p>
      </dgm:t>
    </dgm:pt>
    <dgm:pt modelId="{902ACC9C-B5C5-B949-8909-EAE0A0DCBC30}" type="pres">
      <dgm:prSet presAssocID="{069AB8A3-7F43-EC4D-A89B-90F5C8953F8D}" presName="img" presStyleLbl="fgImgPlace1" presStyleIdx="1" presStyleCnt="5" custScaleX="56199"/>
      <dgm:spPr>
        <a:blipFill rotWithShape="0">
          <a:blip xmlns:r="http://schemas.openxmlformats.org/officeDocument/2006/relationships" r:embed="rId2"/>
          <a:stretch>
            <a:fillRect/>
          </a:stretch>
        </a:blipFill>
      </dgm:spPr>
    </dgm:pt>
    <dgm:pt modelId="{24ECD8A0-25D9-4C42-AE2A-D5234C23B607}" type="pres">
      <dgm:prSet presAssocID="{069AB8A3-7F43-EC4D-A89B-90F5C8953F8D}" presName="text" presStyleLbl="node1" presStyleIdx="1" presStyleCnt="5">
        <dgm:presLayoutVars>
          <dgm:bulletEnabled val="1"/>
        </dgm:presLayoutVars>
      </dgm:prSet>
      <dgm:spPr/>
      <dgm:t>
        <a:bodyPr/>
        <a:lstStyle/>
        <a:p>
          <a:endParaRPr lang="ru-RU"/>
        </a:p>
      </dgm:t>
    </dgm:pt>
    <dgm:pt modelId="{E0A05269-14DE-BE4B-8180-E70E1A093B66}" type="pres">
      <dgm:prSet presAssocID="{4543E363-7BF6-2C4D-927A-C3A233D102D5}" presName="spacer" presStyleCnt="0"/>
      <dgm:spPr/>
    </dgm:pt>
    <dgm:pt modelId="{0C8B0A0B-F246-C547-ABB6-9C4206A54983}" type="pres">
      <dgm:prSet presAssocID="{A6AC72FA-101F-3B42-898A-0900355E3EA4}" presName="comp" presStyleCnt="0"/>
      <dgm:spPr/>
    </dgm:pt>
    <dgm:pt modelId="{B9226BDE-F8C7-4741-A856-FED156B049B9}" type="pres">
      <dgm:prSet presAssocID="{A6AC72FA-101F-3B42-898A-0900355E3EA4}" presName="box" presStyleLbl="node1" presStyleIdx="2" presStyleCnt="5"/>
      <dgm:spPr/>
      <dgm:t>
        <a:bodyPr/>
        <a:lstStyle/>
        <a:p>
          <a:endParaRPr lang="ru-RU"/>
        </a:p>
      </dgm:t>
    </dgm:pt>
    <dgm:pt modelId="{64246906-97CA-4B45-BB1D-46C70DCED428}" type="pres">
      <dgm:prSet presAssocID="{A6AC72FA-101F-3B42-898A-0900355E3EA4}" presName="img" presStyleLbl="fgImgPlace1" presStyleIdx="2" presStyleCnt="5" custScaleX="51468"/>
      <dgm:spPr>
        <a:blipFill rotWithShape="0">
          <a:blip xmlns:r="http://schemas.openxmlformats.org/officeDocument/2006/relationships" r:embed="rId3"/>
          <a:stretch>
            <a:fillRect/>
          </a:stretch>
        </a:blipFill>
      </dgm:spPr>
    </dgm:pt>
    <dgm:pt modelId="{D1D14403-D997-3445-911F-26F05387D6B2}" type="pres">
      <dgm:prSet presAssocID="{A6AC72FA-101F-3B42-898A-0900355E3EA4}" presName="text" presStyleLbl="node1" presStyleIdx="2" presStyleCnt="5">
        <dgm:presLayoutVars>
          <dgm:bulletEnabled val="1"/>
        </dgm:presLayoutVars>
      </dgm:prSet>
      <dgm:spPr/>
      <dgm:t>
        <a:bodyPr/>
        <a:lstStyle/>
        <a:p>
          <a:endParaRPr lang="ru-RU"/>
        </a:p>
      </dgm:t>
    </dgm:pt>
    <dgm:pt modelId="{7F0F8708-AA48-D544-BEFA-F1EDF9B6A797}" type="pres">
      <dgm:prSet presAssocID="{3F064D13-E511-9447-93C6-B9E31723D037}" presName="spacer" presStyleCnt="0"/>
      <dgm:spPr/>
    </dgm:pt>
    <dgm:pt modelId="{FC95DB3A-1C6F-874C-8F16-583F34CE0924}" type="pres">
      <dgm:prSet presAssocID="{5FD5172B-C6A7-7A41-A221-E1F0F60726CD}" presName="comp" presStyleCnt="0"/>
      <dgm:spPr/>
    </dgm:pt>
    <dgm:pt modelId="{278B733F-6228-6946-B4F7-6527833CD31B}" type="pres">
      <dgm:prSet presAssocID="{5FD5172B-C6A7-7A41-A221-E1F0F60726CD}" presName="box" presStyleLbl="node1" presStyleIdx="3" presStyleCnt="5"/>
      <dgm:spPr/>
      <dgm:t>
        <a:bodyPr/>
        <a:lstStyle/>
        <a:p>
          <a:endParaRPr lang="ru-RU"/>
        </a:p>
      </dgm:t>
    </dgm:pt>
    <dgm:pt modelId="{0680E04B-CB74-FF43-8FE4-98368BD3901B}" type="pres">
      <dgm:prSet presAssocID="{5FD5172B-C6A7-7A41-A221-E1F0F60726CD}" presName="img" presStyleLbl="fgImgPlace1" presStyleIdx="3" presStyleCnt="5" custScaleX="49208"/>
      <dgm:spPr>
        <a:blipFill rotWithShape="0">
          <a:blip xmlns:r="http://schemas.openxmlformats.org/officeDocument/2006/relationships" r:embed="rId4"/>
          <a:stretch>
            <a:fillRect/>
          </a:stretch>
        </a:blipFill>
      </dgm:spPr>
    </dgm:pt>
    <dgm:pt modelId="{79FD0C08-1E44-CD43-AEA2-E691A6AB3511}" type="pres">
      <dgm:prSet presAssocID="{5FD5172B-C6A7-7A41-A221-E1F0F60726CD}" presName="text" presStyleLbl="node1" presStyleIdx="3" presStyleCnt="5">
        <dgm:presLayoutVars>
          <dgm:bulletEnabled val="1"/>
        </dgm:presLayoutVars>
      </dgm:prSet>
      <dgm:spPr/>
      <dgm:t>
        <a:bodyPr/>
        <a:lstStyle/>
        <a:p>
          <a:endParaRPr lang="ru-RU"/>
        </a:p>
      </dgm:t>
    </dgm:pt>
    <dgm:pt modelId="{FB87C122-CA4F-CB4E-ADB4-2A2303519D14}" type="pres">
      <dgm:prSet presAssocID="{578D7755-CDE5-F544-A37A-02AD7192CE53}" presName="spacer" presStyleCnt="0"/>
      <dgm:spPr/>
    </dgm:pt>
    <dgm:pt modelId="{62973109-E5E0-B34E-820C-21EF784A3DB9}" type="pres">
      <dgm:prSet presAssocID="{BC439193-9BD9-124E-840A-05F85F54EDE9}" presName="comp" presStyleCnt="0"/>
      <dgm:spPr/>
    </dgm:pt>
    <dgm:pt modelId="{55CD10B7-9B39-FB46-B74B-2BB7171D83BF}" type="pres">
      <dgm:prSet presAssocID="{BC439193-9BD9-124E-840A-05F85F54EDE9}" presName="box" presStyleLbl="node1" presStyleIdx="4" presStyleCnt="5"/>
      <dgm:spPr/>
      <dgm:t>
        <a:bodyPr/>
        <a:lstStyle/>
        <a:p>
          <a:endParaRPr lang="ru-RU"/>
        </a:p>
      </dgm:t>
    </dgm:pt>
    <dgm:pt modelId="{F52E9012-76A0-954C-868A-CB0EA67F94DD}" type="pres">
      <dgm:prSet presAssocID="{BC439193-9BD9-124E-840A-05F85F54EDE9}" presName="img" presStyleLbl="fgImgPlace1" presStyleIdx="4" presStyleCnt="5" custScaleX="57597"/>
      <dgm:spPr>
        <a:blipFill rotWithShape="0">
          <a:blip xmlns:r="http://schemas.openxmlformats.org/officeDocument/2006/relationships" r:embed="rId5"/>
          <a:stretch>
            <a:fillRect/>
          </a:stretch>
        </a:blipFill>
      </dgm:spPr>
    </dgm:pt>
    <dgm:pt modelId="{27789144-33D1-B342-B883-97DE2FD2A890}" type="pres">
      <dgm:prSet presAssocID="{BC439193-9BD9-124E-840A-05F85F54EDE9}" presName="text" presStyleLbl="node1" presStyleIdx="4" presStyleCnt="5">
        <dgm:presLayoutVars>
          <dgm:bulletEnabled val="1"/>
        </dgm:presLayoutVars>
      </dgm:prSet>
      <dgm:spPr/>
      <dgm:t>
        <a:bodyPr/>
        <a:lstStyle/>
        <a:p>
          <a:endParaRPr lang="ru-RU"/>
        </a:p>
      </dgm:t>
    </dgm:pt>
  </dgm:ptLst>
  <dgm:cxnLst>
    <dgm:cxn modelId="{B0F45933-37A9-B64C-8C14-04F6845F5C5A}" type="presOf" srcId="{069AB8A3-7F43-EC4D-A89B-90F5C8953F8D}" destId="{3F80137F-25CF-C34F-8F0E-3EB2DD49FAAB}" srcOrd="0" destOrd="0" presId="urn:microsoft.com/office/officeart/2005/8/layout/vList4#2"/>
    <dgm:cxn modelId="{87CF2570-0C3B-1941-B391-8F4E8700A5F6}" srcId="{194EF64D-2D0E-E245-ADB0-42907B8493CB}" destId="{069AB8A3-7F43-EC4D-A89B-90F5C8953F8D}" srcOrd="1" destOrd="0" parTransId="{64303C62-1544-B04A-ABB9-B7505DAA6211}" sibTransId="{4543E363-7BF6-2C4D-927A-C3A233D102D5}"/>
    <dgm:cxn modelId="{38DD9D89-9E21-EF4D-B61F-2547E5267F54}" type="presOf" srcId="{BC439193-9BD9-124E-840A-05F85F54EDE9}" destId="{27789144-33D1-B342-B883-97DE2FD2A890}" srcOrd="1" destOrd="0" presId="urn:microsoft.com/office/officeart/2005/8/layout/vList4#2"/>
    <dgm:cxn modelId="{9716C0D9-2651-9240-BB99-E42EFA575FBE}" type="presOf" srcId="{A6AC72FA-101F-3B42-898A-0900355E3EA4}" destId="{D1D14403-D997-3445-911F-26F05387D6B2}" srcOrd="1" destOrd="0" presId="urn:microsoft.com/office/officeart/2005/8/layout/vList4#2"/>
    <dgm:cxn modelId="{3B2A0313-D592-3840-AB13-22C04512B55E}" type="presOf" srcId="{5FD5172B-C6A7-7A41-A221-E1F0F60726CD}" destId="{79FD0C08-1E44-CD43-AEA2-E691A6AB3511}" srcOrd="1" destOrd="0" presId="urn:microsoft.com/office/officeart/2005/8/layout/vList4#2"/>
    <dgm:cxn modelId="{82D04A9C-EAB2-814F-B3BA-500FC1A50999}" type="presOf" srcId="{5FD5172B-C6A7-7A41-A221-E1F0F60726CD}" destId="{278B733F-6228-6946-B4F7-6527833CD31B}" srcOrd="0" destOrd="0" presId="urn:microsoft.com/office/officeart/2005/8/layout/vList4#2"/>
    <dgm:cxn modelId="{1AD0DA58-FB85-124A-8058-992D725B66B6}" type="presOf" srcId="{A6AC72FA-101F-3B42-898A-0900355E3EA4}" destId="{B9226BDE-F8C7-4741-A856-FED156B049B9}" srcOrd="0" destOrd="0" presId="urn:microsoft.com/office/officeart/2005/8/layout/vList4#2"/>
    <dgm:cxn modelId="{8DDE83E6-8446-5248-8C13-FC04DA0F6155}" type="presOf" srcId="{BC439193-9BD9-124E-840A-05F85F54EDE9}" destId="{55CD10B7-9B39-FB46-B74B-2BB7171D83BF}" srcOrd="0" destOrd="0" presId="urn:microsoft.com/office/officeart/2005/8/layout/vList4#2"/>
    <dgm:cxn modelId="{793AC2A7-384C-4646-B445-7C11A61C97BA}" srcId="{194EF64D-2D0E-E245-ADB0-42907B8493CB}" destId="{88898165-AB12-254F-8F17-1BADAA723261}" srcOrd="0" destOrd="0" parTransId="{49F2EBAD-1230-0B48-A142-FE9F47B1E385}" sibTransId="{B18F2355-610B-EF4B-93D9-5B43879CC1E2}"/>
    <dgm:cxn modelId="{5A43C9F2-871A-7948-B5EA-A85A660BAC66}" srcId="{194EF64D-2D0E-E245-ADB0-42907B8493CB}" destId="{5FD5172B-C6A7-7A41-A221-E1F0F60726CD}" srcOrd="3" destOrd="0" parTransId="{F2AF1A65-6A4B-AB4E-A057-576D9AC9DA42}" sibTransId="{578D7755-CDE5-F544-A37A-02AD7192CE53}"/>
    <dgm:cxn modelId="{C7B1D83B-472D-264F-934F-A08902713F0F}" type="presOf" srcId="{88898165-AB12-254F-8F17-1BADAA723261}" destId="{78A1C96A-98F5-6D46-A86E-438D12042127}" srcOrd="0" destOrd="0" presId="urn:microsoft.com/office/officeart/2005/8/layout/vList4#2"/>
    <dgm:cxn modelId="{C571CAE5-9486-0E48-A651-FE9AF1D85AE0}" type="presOf" srcId="{069AB8A3-7F43-EC4D-A89B-90F5C8953F8D}" destId="{24ECD8A0-25D9-4C42-AE2A-D5234C23B607}" srcOrd="1" destOrd="0" presId="urn:microsoft.com/office/officeart/2005/8/layout/vList4#2"/>
    <dgm:cxn modelId="{70CEBE8F-7B0E-D74E-AF88-803805A32AF8}" type="presOf" srcId="{194EF64D-2D0E-E245-ADB0-42907B8493CB}" destId="{121CEF1C-DBB4-5F41-B71E-55D201CC8A3A}" srcOrd="0" destOrd="0" presId="urn:microsoft.com/office/officeart/2005/8/layout/vList4#2"/>
    <dgm:cxn modelId="{AA20905D-92B5-3244-B08A-780A5B5D7320}" srcId="{194EF64D-2D0E-E245-ADB0-42907B8493CB}" destId="{BC439193-9BD9-124E-840A-05F85F54EDE9}" srcOrd="4" destOrd="0" parTransId="{94B57F21-A33D-D247-8443-BC45E3B0EC33}" sibTransId="{B04B665C-A3A5-2049-AE14-E93EAE4C07C7}"/>
    <dgm:cxn modelId="{320B88EB-2616-1C47-8798-7DFFF58374BB}" srcId="{194EF64D-2D0E-E245-ADB0-42907B8493CB}" destId="{A6AC72FA-101F-3B42-898A-0900355E3EA4}" srcOrd="2" destOrd="0" parTransId="{97A17690-3B27-BA4E-A987-DFD9F33AF4CF}" sibTransId="{3F064D13-E511-9447-93C6-B9E31723D037}"/>
    <dgm:cxn modelId="{F5C0D849-202D-004E-9923-E2B325A21C36}" type="presOf" srcId="{88898165-AB12-254F-8F17-1BADAA723261}" destId="{5D9AB1CA-E433-044F-BFF8-323B20FA751F}" srcOrd="1" destOrd="0" presId="urn:microsoft.com/office/officeart/2005/8/layout/vList4#2"/>
    <dgm:cxn modelId="{640266ED-7CB8-8E4F-9ED6-E2F1BD14E5B4}" type="presParOf" srcId="{121CEF1C-DBB4-5F41-B71E-55D201CC8A3A}" destId="{ED468EB7-0329-B044-92F1-E521E9ED656E}" srcOrd="0" destOrd="0" presId="urn:microsoft.com/office/officeart/2005/8/layout/vList4#2"/>
    <dgm:cxn modelId="{95EB3959-B534-8545-ADBB-974A036764F9}" type="presParOf" srcId="{ED468EB7-0329-B044-92F1-E521E9ED656E}" destId="{78A1C96A-98F5-6D46-A86E-438D12042127}" srcOrd="0" destOrd="0" presId="urn:microsoft.com/office/officeart/2005/8/layout/vList4#2"/>
    <dgm:cxn modelId="{004AD4F9-F588-4E4A-9B38-1433014C792C}" type="presParOf" srcId="{ED468EB7-0329-B044-92F1-E521E9ED656E}" destId="{854678E3-A6D3-FC4B-9E84-8F02CFAAFFB7}" srcOrd="1" destOrd="0" presId="urn:microsoft.com/office/officeart/2005/8/layout/vList4#2"/>
    <dgm:cxn modelId="{7DD323B7-3931-174F-9D7E-1000CBE1A33F}" type="presParOf" srcId="{ED468EB7-0329-B044-92F1-E521E9ED656E}" destId="{5D9AB1CA-E433-044F-BFF8-323B20FA751F}" srcOrd="2" destOrd="0" presId="urn:microsoft.com/office/officeart/2005/8/layout/vList4#2"/>
    <dgm:cxn modelId="{FAFD9A69-CA38-3E48-8A16-D3BD154D53AB}" type="presParOf" srcId="{121CEF1C-DBB4-5F41-B71E-55D201CC8A3A}" destId="{3F1A60CB-B68D-AE47-AB61-C003476ADECA}" srcOrd="1" destOrd="0" presId="urn:microsoft.com/office/officeart/2005/8/layout/vList4#2"/>
    <dgm:cxn modelId="{E29430B1-ED48-1845-928B-E1E7BEF459C5}" type="presParOf" srcId="{121CEF1C-DBB4-5F41-B71E-55D201CC8A3A}" destId="{09F8A313-E8E7-9146-86DE-DF162A895256}" srcOrd="2" destOrd="0" presId="urn:microsoft.com/office/officeart/2005/8/layout/vList4#2"/>
    <dgm:cxn modelId="{E65F2CA0-8A2D-274F-89D0-C4292361A6D2}" type="presParOf" srcId="{09F8A313-E8E7-9146-86DE-DF162A895256}" destId="{3F80137F-25CF-C34F-8F0E-3EB2DD49FAAB}" srcOrd="0" destOrd="0" presId="urn:microsoft.com/office/officeart/2005/8/layout/vList4#2"/>
    <dgm:cxn modelId="{2A0E5734-4C68-9F41-9628-15C5BF7CBD3F}" type="presParOf" srcId="{09F8A313-E8E7-9146-86DE-DF162A895256}" destId="{902ACC9C-B5C5-B949-8909-EAE0A0DCBC30}" srcOrd="1" destOrd="0" presId="urn:microsoft.com/office/officeart/2005/8/layout/vList4#2"/>
    <dgm:cxn modelId="{A51106DF-2E51-E04D-BF51-A792CCF813D7}" type="presParOf" srcId="{09F8A313-E8E7-9146-86DE-DF162A895256}" destId="{24ECD8A0-25D9-4C42-AE2A-D5234C23B607}" srcOrd="2" destOrd="0" presId="urn:microsoft.com/office/officeart/2005/8/layout/vList4#2"/>
    <dgm:cxn modelId="{44A0673E-BB43-AC44-BC15-636962D40EF0}" type="presParOf" srcId="{121CEF1C-DBB4-5F41-B71E-55D201CC8A3A}" destId="{E0A05269-14DE-BE4B-8180-E70E1A093B66}" srcOrd="3" destOrd="0" presId="urn:microsoft.com/office/officeart/2005/8/layout/vList4#2"/>
    <dgm:cxn modelId="{32441FBC-118D-CA4D-8AB0-76E7B99DBB0B}" type="presParOf" srcId="{121CEF1C-DBB4-5F41-B71E-55D201CC8A3A}" destId="{0C8B0A0B-F246-C547-ABB6-9C4206A54983}" srcOrd="4" destOrd="0" presId="urn:microsoft.com/office/officeart/2005/8/layout/vList4#2"/>
    <dgm:cxn modelId="{BCE6AA29-47DA-5D46-BC18-F704459FBB6E}" type="presParOf" srcId="{0C8B0A0B-F246-C547-ABB6-9C4206A54983}" destId="{B9226BDE-F8C7-4741-A856-FED156B049B9}" srcOrd="0" destOrd="0" presId="urn:microsoft.com/office/officeart/2005/8/layout/vList4#2"/>
    <dgm:cxn modelId="{D4A0A5F3-2EB7-5C42-BF17-D7C5D9FDE792}" type="presParOf" srcId="{0C8B0A0B-F246-C547-ABB6-9C4206A54983}" destId="{64246906-97CA-4B45-BB1D-46C70DCED428}" srcOrd="1" destOrd="0" presId="urn:microsoft.com/office/officeart/2005/8/layout/vList4#2"/>
    <dgm:cxn modelId="{700A850C-50A4-FB4C-9093-A8009B226DF4}" type="presParOf" srcId="{0C8B0A0B-F246-C547-ABB6-9C4206A54983}" destId="{D1D14403-D997-3445-911F-26F05387D6B2}" srcOrd="2" destOrd="0" presId="urn:microsoft.com/office/officeart/2005/8/layout/vList4#2"/>
    <dgm:cxn modelId="{A5C3D56D-75AD-B14A-BFFB-92D649470DAC}" type="presParOf" srcId="{121CEF1C-DBB4-5F41-B71E-55D201CC8A3A}" destId="{7F0F8708-AA48-D544-BEFA-F1EDF9B6A797}" srcOrd="5" destOrd="0" presId="urn:microsoft.com/office/officeart/2005/8/layout/vList4#2"/>
    <dgm:cxn modelId="{A6FB67A5-87D4-C847-BA6A-2AEC841CB001}" type="presParOf" srcId="{121CEF1C-DBB4-5F41-B71E-55D201CC8A3A}" destId="{FC95DB3A-1C6F-874C-8F16-583F34CE0924}" srcOrd="6" destOrd="0" presId="urn:microsoft.com/office/officeart/2005/8/layout/vList4#2"/>
    <dgm:cxn modelId="{EA168FAC-6759-C04C-8100-12C574BDAF5C}" type="presParOf" srcId="{FC95DB3A-1C6F-874C-8F16-583F34CE0924}" destId="{278B733F-6228-6946-B4F7-6527833CD31B}" srcOrd="0" destOrd="0" presId="urn:microsoft.com/office/officeart/2005/8/layout/vList4#2"/>
    <dgm:cxn modelId="{E05633A9-1E40-C64F-9B7C-E061E53F9AFD}" type="presParOf" srcId="{FC95DB3A-1C6F-874C-8F16-583F34CE0924}" destId="{0680E04B-CB74-FF43-8FE4-98368BD3901B}" srcOrd="1" destOrd="0" presId="urn:microsoft.com/office/officeart/2005/8/layout/vList4#2"/>
    <dgm:cxn modelId="{06ED59BC-9563-864E-A771-17CA644517FA}" type="presParOf" srcId="{FC95DB3A-1C6F-874C-8F16-583F34CE0924}" destId="{79FD0C08-1E44-CD43-AEA2-E691A6AB3511}" srcOrd="2" destOrd="0" presId="urn:microsoft.com/office/officeart/2005/8/layout/vList4#2"/>
    <dgm:cxn modelId="{EBDCD86D-C271-EA4F-9776-180173433DDB}" type="presParOf" srcId="{121CEF1C-DBB4-5F41-B71E-55D201CC8A3A}" destId="{FB87C122-CA4F-CB4E-ADB4-2A2303519D14}" srcOrd="7" destOrd="0" presId="urn:microsoft.com/office/officeart/2005/8/layout/vList4#2"/>
    <dgm:cxn modelId="{50D9D67A-005C-3849-8CA9-E9A8ED082D9C}" type="presParOf" srcId="{121CEF1C-DBB4-5F41-B71E-55D201CC8A3A}" destId="{62973109-E5E0-B34E-820C-21EF784A3DB9}" srcOrd="8" destOrd="0" presId="urn:microsoft.com/office/officeart/2005/8/layout/vList4#2"/>
    <dgm:cxn modelId="{8207C97E-69F1-2146-A993-9CA08AEE155A}" type="presParOf" srcId="{62973109-E5E0-B34E-820C-21EF784A3DB9}" destId="{55CD10B7-9B39-FB46-B74B-2BB7171D83BF}" srcOrd="0" destOrd="0" presId="urn:microsoft.com/office/officeart/2005/8/layout/vList4#2"/>
    <dgm:cxn modelId="{5073ED3D-CDFB-6C40-B659-5D2E0420D7D4}" type="presParOf" srcId="{62973109-E5E0-B34E-820C-21EF784A3DB9}" destId="{F52E9012-76A0-954C-868A-CB0EA67F94DD}" srcOrd="1" destOrd="0" presId="urn:microsoft.com/office/officeart/2005/8/layout/vList4#2"/>
    <dgm:cxn modelId="{8F59E0C9-E738-B647-AA82-917D7861C2B7}" type="presParOf" srcId="{62973109-E5E0-B34E-820C-21EF784A3DB9}" destId="{27789144-33D1-B342-B883-97DE2FD2A890}" srcOrd="2" destOrd="0" presId="urn:microsoft.com/office/officeart/2005/8/layout/vList4#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1C96A-98F5-6D46-A86E-438D12042127}">
      <dsp:nvSpPr>
        <dsp:cNvPr id="0" name=""/>
        <dsp:cNvSpPr/>
      </dsp:nvSpPr>
      <dsp:spPr>
        <a:xfrm>
          <a:off x="0" y="0"/>
          <a:ext cx="6096000" cy="92745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b="1" kern="1200" dirty="0"/>
            <a:t>Наивысшая степень индивидуальности      и персонализации услуг («работа с конкретной ситуацией)</a:t>
          </a:r>
          <a:endParaRPr lang="en-US" sz="2000" b="1" kern="1200" dirty="0"/>
        </a:p>
      </dsp:txBody>
      <dsp:txXfrm>
        <a:off x="1311945" y="0"/>
        <a:ext cx="4784054" cy="927450"/>
      </dsp:txXfrm>
    </dsp:sp>
    <dsp:sp modelId="{854678E3-A6D3-FC4B-9E84-8F02CFAAFFB7}">
      <dsp:nvSpPr>
        <dsp:cNvPr id="0" name=""/>
        <dsp:cNvSpPr/>
      </dsp:nvSpPr>
      <dsp:spPr>
        <a:xfrm flipH="1">
          <a:off x="255971" y="0"/>
          <a:ext cx="914009" cy="813203"/>
        </a:xfrm>
        <a:prstGeom prst="roundRect">
          <a:avLst>
            <a:gd name="adj" fmla="val 10000"/>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3F80137F-25CF-C34F-8F0E-3EB2DD49FAAB}">
      <dsp:nvSpPr>
        <dsp:cNvPr id="0" name=""/>
        <dsp:cNvSpPr/>
      </dsp:nvSpPr>
      <dsp:spPr>
        <a:xfrm>
          <a:off x="0" y="1020195"/>
          <a:ext cx="6096000" cy="92745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b="1" kern="1200" dirty="0"/>
            <a:t>Умная технология, основанная на современных  знаниях и практиках </a:t>
          </a:r>
          <a:endParaRPr lang="en-US" sz="2000" b="1" kern="1200" dirty="0"/>
        </a:p>
      </dsp:txBody>
      <dsp:txXfrm>
        <a:off x="1311945" y="1020195"/>
        <a:ext cx="4784054" cy="927450"/>
      </dsp:txXfrm>
    </dsp:sp>
    <dsp:sp modelId="{902ACC9C-B5C5-B949-8909-EAE0A0DCBC30}">
      <dsp:nvSpPr>
        <dsp:cNvPr id="0" name=""/>
        <dsp:cNvSpPr/>
      </dsp:nvSpPr>
      <dsp:spPr>
        <a:xfrm>
          <a:off x="359755" y="1112940"/>
          <a:ext cx="685178" cy="741960"/>
        </a:xfrm>
        <a:prstGeom prst="roundRect">
          <a:avLst>
            <a:gd name="adj" fmla="val 10000"/>
          </a:avLst>
        </a:prstGeom>
        <a:blipFill rotWithShape="0">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B9226BDE-F8C7-4741-A856-FED156B049B9}">
      <dsp:nvSpPr>
        <dsp:cNvPr id="0" name=""/>
        <dsp:cNvSpPr/>
      </dsp:nvSpPr>
      <dsp:spPr>
        <a:xfrm>
          <a:off x="0" y="2040390"/>
          <a:ext cx="6096000" cy="92745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b="1" kern="1200" dirty="0"/>
            <a:t>Обеспечивает непрерывность, последовательность и преемственность реабилитации ребёнка </a:t>
          </a:r>
          <a:endParaRPr lang="en-US" sz="1800" b="1" kern="1200" dirty="0"/>
        </a:p>
      </dsp:txBody>
      <dsp:txXfrm>
        <a:off x="1311945" y="2040390"/>
        <a:ext cx="4784054" cy="927450"/>
      </dsp:txXfrm>
    </dsp:sp>
    <dsp:sp modelId="{64246906-97CA-4B45-BB1D-46C70DCED428}">
      <dsp:nvSpPr>
        <dsp:cNvPr id="0" name=""/>
        <dsp:cNvSpPr/>
      </dsp:nvSpPr>
      <dsp:spPr>
        <a:xfrm>
          <a:off x="388596" y="2133135"/>
          <a:ext cx="627497" cy="741960"/>
        </a:xfrm>
        <a:prstGeom prst="roundRect">
          <a:avLst>
            <a:gd name="adj" fmla="val 10000"/>
          </a:avLst>
        </a:prstGeom>
        <a:blipFill rotWithShape="0">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278B733F-6228-6946-B4F7-6527833CD31B}">
      <dsp:nvSpPr>
        <dsp:cNvPr id="0" name=""/>
        <dsp:cNvSpPr/>
      </dsp:nvSpPr>
      <dsp:spPr>
        <a:xfrm>
          <a:off x="0" y="3060585"/>
          <a:ext cx="6096000" cy="92745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b="1" kern="1200" dirty="0"/>
            <a:t>Экономически целесообразна</a:t>
          </a:r>
          <a:endParaRPr lang="en-US" sz="2000" b="1" kern="1200" dirty="0"/>
        </a:p>
      </dsp:txBody>
      <dsp:txXfrm>
        <a:off x="1311945" y="3060585"/>
        <a:ext cx="4784054" cy="927450"/>
      </dsp:txXfrm>
    </dsp:sp>
    <dsp:sp modelId="{0680E04B-CB74-FF43-8FE4-98368BD3901B}">
      <dsp:nvSpPr>
        <dsp:cNvPr id="0" name=""/>
        <dsp:cNvSpPr/>
      </dsp:nvSpPr>
      <dsp:spPr>
        <a:xfrm>
          <a:off x="402373" y="3153330"/>
          <a:ext cx="599943" cy="741960"/>
        </a:xfrm>
        <a:prstGeom prst="roundRect">
          <a:avLst>
            <a:gd name="adj" fmla="val 10000"/>
          </a:avLst>
        </a:prstGeom>
        <a:blipFill rotWithShape="0">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 modelId="{55CD10B7-9B39-FB46-B74B-2BB7171D83BF}">
      <dsp:nvSpPr>
        <dsp:cNvPr id="0" name=""/>
        <dsp:cNvSpPr/>
      </dsp:nvSpPr>
      <dsp:spPr>
        <a:xfrm>
          <a:off x="0" y="4080780"/>
          <a:ext cx="6096000" cy="92745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b="1" kern="1200" dirty="0"/>
            <a:t>Органично дополняет систему комплексной реабилитации (институты реабилитации)</a:t>
          </a:r>
          <a:endParaRPr lang="en-US" sz="2000" b="1" kern="1200" dirty="0"/>
        </a:p>
      </dsp:txBody>
      <dsp:txXfrm>
        <a:off x="1311945" y="4080780"/>
        <a:ext cx="4784054" cy="927450"/>
      </dsp:txXfrm>
    </dsp:sp>
    <dsp:sp modelId="{F52E9012-76A0-954C-868A-CB0EA67F94DD}">
      <dsp:nvSpPr>
        <dsp:cNvPr id="0" name=""/>
        <dsp:cNvSpPr/>
      </dsp:nvSpPr>
      <dsp:spPr>
        <a:xfrm>
          <a:off x="351233" y="4173525"/>
          <a:ext cx="702222" cy="741960"/>
        </a:xfrm>
        <a:prstGeom prst="roundRect">
          <a:avLst>
            <a:gd name="adj" fmla="val 10000"/>
          </a:avLst>
        </a:prstGeom>
        <a:blipFill rotWithShape="0">
          <a:blip xmlns:r="http://schemas.openxmlformats.org/officeDocument/2006/relationships" r:embed="rId5"/>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2703BB7D-ACD0-FF41-B616-7A16B9A25C24}" type="datetimeFigureOut">
              <a:rPr lang="ru-RU" smtClean="0"/>
              <a:t>29.03.2021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F33A74-76AF-EE4B-AB6C-CDE223B558FB}" type="slidenum">
              <a:rPr lang="ru-RU" smtClean="0"/>
              <a:t>‹#›</a:t>
            </a:fld>
            <a:endParaRPr lang="ru-RU"/>
          </a:p>
        </p:txBody>
      </p:sp>
    </p:spTree>
    <p:extLst>
      <p:ext uri="{BB962C8B-B14F-4D97-AF65-F5344CB8AC3E}">
        <p14:creationId xmlns:p14="http://schemas.microsoft.com/office/powerpoint/2010/main" val="3710895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
Второй уровень
Третий уровень
Четвертый уровень
Пятый уровень</a:t>
            </a:r>
            <a:endParaRPr lang="en-US" dirty="0"/>
          </a:p>
        </p:txBody>
      </p:sp>
      <p:sp>
        <p:nvSpPr>
          <p:cNvPr id="4" name="Date Placeholder 3"/>
          <p:cNvSpPr>
            <a:spLocks noGrp="1"/>
          </p:cNvSpPr>
          <p:nvPr>
            <p:ph type="dt" sz="half" idx="10"/>
          </p:nvPr>
        </p:nvSpPr>
        <p:spPr/>
        <p:txBody>
          <a:bodyPr/>
          <a:lstStyle/>
          <a:p>
            <a:fld id="{2703BB7D-ACD0-FF41-B616-7A16B9A25C24}" type="datetimeFigureOut">
              <a:rPr lang="ru-RU" smtClean="0"/>
              <a:t>29.03.2021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F33A74-76AF-EE4B-AB6C-CDE223B558FB}" type="slidenum">
              <a:rPr lang="ru-RU" smtClean="0"/>
              <a:t>‹#›</a:t>
            </a:fld>
            <a:endParaRPr lang="ru-RU"/>
          </a:p>
        </p:txBody>
      </p:sp>
    </p:spTree>
    <p:extLst>
      <p:ext uri="{BB962C8B-B14F-4D97-AF65-F5344CB8AC3E}">
        <p14:creationId xmlns:p14="http://schemas.microsoft.com/office/powerpoint/2010/main" val="1527761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
Второй уровень
Третий уровень
Четвертый уровень
Пятый уровень</a:t>
            </a:r>
            <a:endParaRPr lang="en-US" dirty="0"/>
          </a:p>
        </p:txBody>
      </p:sp>
      <p:sp>
        <p:nvSpPr>
          <p:cNvPr id="4" name="Date Placeholder 3"/>
          <p:cNvSpPr>
            <a:spLocks noGrp="1"/>
          </p:cNvSpPr>
          <p:nvPr>
            <p:ph type="dt" sz="half" idx="10"/>
          </p:nvPr>
        </p:nvSpPr>
        <p:spPr/>
        <p:txBody>
          <a:bodyPr/>
          <a:lstStyle/>
          <a:p>
            <a:fld id="{2703BB7D-ACD0-FF41-B616-7A16B9A25C24}" type="datetimeFigureOut">
              <a:rPr lang="ru-RU" smtClean="0"/>
              <a:t>29.03.2021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F33A74-76AF-EE4B-AB6C-CDE223B558FB}" type="slidenum">
              <a:rPr lang="ru-RU" smtClean="0"/>
              <a:t>‹#›</a:t>
            </a:fld>
            <a:endParaRPr lang="ru-RU"/>
          </a:p>
        </p:txBody>
      </p:sp>
    </p:spTree>
    <p:extLst>
      <p:ext uri="{BB962C8B-B14F-4D97-AF65-F5344CB8AC3E}">
        <p14:creationId xmlns:p14="http://schemas.microsoft.com/office/powerpoint/2010/main" val="3563556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
Второй уровень
Третий уровень
Четвертый уровень
Пятый уровень</a:t>
            </a:r>
            <a:endParaRPr lang="en-US" dirty="0"/>
          </a:p>
        </p:txBody>
      </p:sp>
      <p:sp>
        <p:nvSpPr>
          <p:cNvPr id="4" name="Date Placeholder 3"/>
          <p:cNvSpPr>
            <a:spLocks noGrp="1"/>
          </p:cNvSpPr>
          <p:nvPr>
            <p:ph type="dt" sz="half" idx="10"/>
          </p:nvPr>
        </p:nvSpPr>
        <p:spPr/>
        <p:txBody>
          <a:bodyPr/>
          <a:lstStyle/>
          <a:p>
            <a:fld id="{2703BB7D-ACD0-FF41-B616-7A16B9A25C24}" type="datetimeFigureOut">
              <a:rPr lang="ru-RU" smtClean="0"/>
              <a:t>29.03.2021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F33A74-76AF-EE4B-AB6C-CDE223B558FB}" type="slidenum">
              <a:rPr lang="ru-RU" smtClean="0"/>
              <a:t>‹#›</a:t>
            </a:fld>
            <a:endParaRPr lang="ru-RU"/>
          </a:p>
        </p:txBody>
      </p:sp>
    </p:spTree>
    <p:extLst>
      <p:ext uri="{BB962C8B-B14F-4D97-AF65-F5344CB8AC3E}">
        <p14:creationId xmlns:p14="http://schemas.microsoft.com/office/powerpoint/2010/main" val="141031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
Второй уровень
Третий уровень
Четвертый уровень
Пятый уровень</a:t>
            </a:r>
            <a:endParaRPr lang="en-US" dirty="0"/>
          </a:p>
        </p:txBody>
      </p:sp>
      <p:sp>
        <p:nvSpPr>
          <p:cNvPr id="4" name="Date Placeholder 3"/>
          <p:cNvSpPr>
            <a:spLocks noGrp="1"/>
          </p:cNvSpPr>
          <p:nvPr>
            <p:ph type="dt" sz="half" idx="10"/>
          </p:nvPr>
        </p:nvSpPr>
        <p:spPr/>
        <p:txBody>
          <a:bodyPr/>
          <a:lstStyle/>
          <a:p>
            <a:fld id="{2703BB7D-ACD0-FF41-B616-7A16B9A25C24}" type="datetimeFigureOut">
              <a:rPr lang="ru-RU" smtClean="0"/>
              <a:t>29.03.2021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F33A74-76AF-EE4B-AB6C-CDE223B558FB}" type="slidenum">
              <a:rPr lang="ru-RU" smtClean="0"/>
              <a:t>‹#›</a:t>
            </a:fld>
            <a:endParaRPr lang="ru-RU"/>
          </a:p>
        </p:txBody>
      </p:sp>
    </p:spTree>
    <p:extLst>
      <p:ext uri="{BB962C8B-B14F-4D97-AF65-F5344CB8AC3E}">
        <p14:creationId xmlns:p14="http://schemas.microsoft.com/office/powerpoint/2010/main" val="803316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
Второй уровень
Третий уровень
Четвертый уровень
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
Второй уровень
Третий уровень
Четвертый уровень
Пятый уровень</a:t>
            </a:r>
            <a:endParaRPr lang="en-US" dirty="0"/>
          </a:p>
        </p:txBody>
      </p:sp>
      <p:sp>
        <p:nvSpPr>
          <p:cNvPr id="5" name="Date Placeholder 4"/>
          <p:cNvSpPr>
            <a:spLocks noGrp="1"/>
          </p:cNvSpPr>
          <p:nvPr>
            <p:ph type="dt" sz="half" idx="10"/>
          </p:nvPr>
        </p:nvSpPr>
        <p:spPr/>
        <p:txBody>
          <a:bodyPr/>
          <a:lstStyle/>
          <a:p>
            <a:fld id="{2703BB7D-ACD0-FF41-B616-7A16B9A25C24}" type="datetimeFigureOut">
              <a:rPr lang="ru-RU" smtClean="0"/>
              <a:t>29.03.2021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FF33A74-76AF-EE4B-AB6C-CDE223B558FB}" type="slidenum">
              <a:rPr lang="ru-RU" smtClean="0"/>
              <a:t>‹#›</a:t>
            </a:fld>
            <a:endParaRPr lang="ru-RU"/>
          </a:p>
        </p:txBody>
      </p:sp>
    </p:spTree>
    <p:extLst>
      <p:ext uri="{BB962C8B-B14F-4D97-AF65-F5344CB8AC3E}">
        <p14:creationId xmlns:p14="http://schemas.microsoft.com/office/powerpoint/2010/main" val="1644391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
Второй уровень
Третий уровень
Четвертый уровень
Пятый уровень</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
Второй уровень
Третий уровень
Четвертый уровень
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
Второй уровень
Третий уровень
Четвертый уровень
Пятый уровень</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
Второй уровень
Третий уровень
Четвертый уровень
Пятый уровень</a:t>
            </a:r>
            <a:endParaRPr lang="en-US" dirty="0"/>
          </a:p>
        </p:txBody>
      </p:sp>
      <p:sp>
        <p:nvSpPr>
          <p:cNvPr id="7" name="Date Placeholder 6"/>
          <p:cNvSpPr>
            <a:spLocks noGrp="1"/>
          </p:cNvSpPr>
          <p:nvPr>
            <p:ph type="dt" sz="half" idx="10"/>
          </p:nvPr>
        </p:nvSpPr>
        <p:spPr/>
        <p:txBody>
          <a:bodyPr/>
          <a:lstStyle/>
          <a:p>
            <a:fld id="{2703BB7D-ACD0-FF41-B616-7A16B9A25C24}" type="datetimeFigureOut">
              <a:rPr lang="ru-RU" smtClean="0"/>
              <a:t>29.03.2021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FF33A74-76AF-EE4B-AB6C-CDE223B558FB}" type="slidenum">
              <a:rPr lang="ru-RU" smtClean="0"/>
              <a:t>‹#›</a:t>
            </a:fld>
            <a:endParaRPr lang="ru-RU"/>
          </a:p>
        </p:txBody>
      </p:sp>
    </p:spTree>
    <p:extLst>
      <p:ext uri="{BB962C8B-B14F-4D97-AF65-F5344CB8AC3E}">
        <p14:creationId xmlns:p14="http://schemas.microsoft.com/office/powerpoint/2010/main" val="49098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703BB7D-ACD0-FF41-B616-7A16B9A25C24}" type="datetimeFigureOut">
              <a:rPr lang="ru-RU" smtClean="0"/>
              <a:t>29.03.2021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FF33A74-76AF-EE4B-AB6C-CDE223B558FB}" type="slidenum">
              <a:rPr lang="ru-RU" smtClean="0"/>
              <a:t>‹#›</a:t>
            </a:fld>
            <a:endParaRPr lang="ru-RU"/>
          </a:p>
        </p:txBody>
      </p:sp>
    </p:spTree>
    <p:extLst>
      <p:ext uri="{BB962C8B-B14F-4D97-AF65-F5344CB8AC3E}">
        <p14:creationId xmlns:p14="http://schemas.microsoft.com/office/powerpoint/2010/main" val="47230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03BB7D-ACD0-FF41-B616-7A16B9A25C24}" type="datetimeFigureOut">
              <a:rPr lang="ru-RU" smtClean="0"/>
              <a:t>29.03.2021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FF33A74-76AF-EE4B-AB6C-CDE223B558FB}" type="slidenum">
              <a:rPr lang="ru-RU" smtClean="0"/>
              <a:t>‹#›</a:t>
            </a:fld>
            <a:endParaRPr lang="ru-RU"/>
          </a:p>
        </p:txBody>
      </p:sp>
    </p:spTree>
    <p:extLst>
      <p:ext uri="{BB962C8B-B14F-4D97-AF65-F5344CB8AC3E}">
        <p14:creationId xmlns:p14="http://schemas.microsoft.com/office/powerpoint/2010/main" val="372157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
Второй уровень
Третий уровень
Четвертый уровень
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
Второй уровень
Третий уровень
Четвертый уровень
Пятый уровень</a:t>
            </a:r>
            <a:endParaRPr lang="en-US" dirty="0"/>
          </a:p>
        </p:txBody>
      </p:sp>
      <p:sp>
        <p:nvSpPr>
          <p:cNvPr id="5" name="Date Placeholder 4"/>
          <p:cNvSpPr>
            <a:spLocks noGrp="1"/>
          </p:cNvSpPr>
          <p:nvPr>
            <p:ph type="dt" sz="half" idx="10"/>
          </p:nvPr>
        </p:nvSpPr>
        <p:spPr/>
        <p:txBody>
          <a:bodyPr/>
          <a:lstStyle/>
          <a:p>
            <a:fld id="{2703BB7D-ACD0-FF41-B616-7A16B9A25C24}" type="datetimeFigureOut">
              <a:rPr lang="ru-RU" smtClean="0"/>
              <a:t>29.03.2021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FF33A74-76AF-EE4B-AB6C-CDE223B558FB}" type="slidenum">
              <a:rPr lang="ru-RU" smtClean="0"/>
              <a:t>‹#›</a:t>
            </a:fld>
            <a:endParaRPr lang="ru-RU"/>
          </a:p>
        </p:txBody>
      </p:sp>
    </p:spTree>
    <p:extLst>
      <p:ext uri="{BB962C8B-B14F-4D97-AF65-F5344CB8AC3E}">
        <p14:creationId xmlns:p14="http://schemas.microsoft.com/office/powerpoint/2010/main" val="142234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
Второй уровень
Третий уровень
Четвертый уровень
Пятый уровень</a:t>
            </a:r>
            <a:endParaRPr lang="en-US" dirty="0"/>
          </a:p>
        </p:txBody>
      </p:sp>
      <p:sp>
        <p:nvSpPr>
          <p:cNvPr id="5" name="Date Placeholder 4"/>
          <p:cNvSpPr>
            <a:spLocks noGrp="1"/>
          </p:cNvSpPr>
          <p:nvPr>
            <p:ph type="dt" sz="half" idx="10"/>
          </p:nvPr>
        </p:nvSpPr>
        <p:spPr/>
        <p:txBody>
          <a:bodyPr/>
          <a:lstStyle/>
          <a:p>
            <a:fld id="{2703BB7D-ACD0-FF41-B616-7A16B9A25C24}" type="datetimeFigureOut">
              <a:rPr lang="ru-RU" smtClean="0"/>
              <a:t>29.03.2021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FF33A74-76AF-EE4B-AB6C-CDE223B558FB}" type="slidenum">
              <a:rPr lang="ru-RU" smtClean="0"/>
              <a:t>‹#›</a:t>
            </a:fld>
            <a:endParaRPr lang="ru-RU"/>
          </a:p>
        </p:txBody>
      </p:sp>
    </p:spTree>
    <p:extLst>
      <p:ext uri="{BB962C8B-B14F-4D97-AF65-F5344CB8AC3E}">
        <p14:creationId xmlns:p14="http://schemas.microsoft.com/office/powerpoint/2010/main" val="3787358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
Второй уровень
Третий уровень
Четвертый уровень
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3BB7D-ACD0-FF41-B616-7A16B9A25C24}" type="datetimeFigureOut">
              <a:rPr lang="ru-RU" smtClean="0"/>
              <a:t>29.03.2021</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33A74-76AF-EE4B-AB6C-CDE223B558FB}" type="slidenum">
              <a:rPr lang="ru-RU" smtClean="0"/>
              <a:t>‹#›</a:t>
            </a:fld>
            <a:endParaRPr lang="ru-RU"/>
          </a:p>
        </p:txBody>
      </p:sp>
    </p:spTree>
    <p:extLst>
      <p:ext uri="{BB962C8B-B14F-4D97-AF65-F5344CB8AC3E}">
        <p14:creationId xmlns:p14="http://schemas.microsoft.com/office/powerpoint/2010/main" val="1432960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47F0B3F-6EF5-7246-95B9-0114FE26A568}"/>
              </a:ext>
            </a:extLst>
          </p:cNvPr>
          <p:cNvSpPr>
            <a:spLocks noGrp="1"/>
          </p:cNvSpPr>
          <p:nvPr>
            <p:ph type="ctrTitle"/>
          </p:nvPr>
        </p:nvSpPr>
        <p:spPr>
          <a:xfrm>
            <a:off x="4415589" y="2731167"/>
            <a:ext cx="7507706" cy="1867569"/>
          </a:xfrm>
        </p:spPr>
        <p:txBody>
          <a:bodyPr>
            <a:noAutofit/>
          </a:bodyPr>
          <a:lstStyle/>
          <a:p>
            <a:pPr algn="l"/>
            <a:r>
              <a:rPr lang="ru-RU" sz="4800" b="1" dirty="0">
                <a:solidFill>
                  <a:srgbClr val="47773F"/>
                </a:solidFill>
                <a:latin typeface="a_Futurica ExtraBold" panose="020B0402020204020303" pitchFamily="34" charset="0"/>
              </a:rPr>
              <a:t/>
            </a:r>
            <a:br>
              <a:rPr lang="ru-RU" sz="4800" b="1" dirty="0">
                <a:solidFill>
                  <a:srgbClr val="47773F"/>
                </a:solidFill>
                <a:latin typeface="a_Futurica ExtraBold" panose="020B0402020204020303" pitchFamily="34" charset="0"/>
              </a:rPr>
            </a:br>
            <a:r>
              <a:rPr lang="ru-RU" sz="4800" b="1" dirty="0">
                <a:solidFill>
                  <a:srgbClr val="47773F"/>
                </a:solidFill>
                <a:latin typeface="a_Futurica ExtraBold" panose="020B0402020204020303" pitchFamily="34" charset="0"/>
              </a:rPr>
              <a:t/>
            </a:r>
            <a:br>
              <a:rPr lang="ru-RU" sz="4800" b="1" dirty="0">
                <a:solidFill>
                  <a:srgbClr val="47773F"/>
                </a:solidFill>
                <a:latin typeface="a_Futurica ExtraBold" panose="020B0402020204020303" pitchFamily="34" charset="0"/>
              </a:rPr>
            </a:br>
            <a:r>
              <a:rPr lang="ru-RU" sz="4000" b="1" dirty="0">
                <a:solidFill>
                  <a:srgbClr val="47773F"/>
                </a:solidFill>
                <a:latin typeface="a_Futurica ExtraBold" panose="020B0402020204020303" pitchFamily="34" charset="0"/>
              </a:rPr>
              <a:t>Стратегия деинституализации системы комплексной реабилитации детей-инвалидов</a:t>
            </a:r>
            <a:endParaRPr lang="ru-RU" sz="4800" b="1" dirty="0">
              <a:solidFill>
                <a:srgbClr val="47773F"/>
              </a:solidFill>
              <a:latin typeface="a_Futurica ExtraBold" panose="020B0402020204020303" pitchFamily="34" charset="0"/>
            </a:endParaRPr>
          </a:p>
        </p:txBody>
      </p:sp>
      <p:sp>
        <p:nvSpPr>
          <p:cNvPr id="3" name="Подзаголовок 2">
            <a:extLst>
              <a:ext uri="{FF2B5EF4-FFF2-40B4-BE49-F238E27FC236}">
                <a16:creationId xmlns:a16="http://schemas.microsoft.com/office/drawing/2014/main" xmlns="" id="{4FE8B44F-334F-154B-A645-4AF47E33FBB3}"/>
              </a:ext>
            </a:extLst>
          </p:cNvPr>
          <p:cNvSpPr>
            <a:spLocks noGrp="1"/>
          </p:cNvSpPr>
          <p:nvPr>
            <p:ph type="subTitle" idx="1"/>
          </p:nvPr>
        </p:nvSpPr>
        <p:spPr>
          <a:xfrm>
            <a:off x="6200776" y="4757099"/>
            <a:ext cx="5510212" cy="1731358"/>
          </a:xfrm>
        </p:spPr>
        <p:txBody>
          <a:bodyPr>
            <a:normAutofit fontScale="85000" lnSpcReduction="10000"/>
          </a:bodyPr>
          <a:lstStyle/>
          <a:p>
            <a:pPr algn="r">
              <a:lnSpc>
                <a:spcPct val="120000"/>
              </a:lnSpc>
              <a:spcBef>
                <a:spcPts val="0"/>
              </a:spcBef>
            </a:pPr>
            <a:r>
              <a:rPr lang="ru-RU" sz="2000" dirty="0">
                <a:solidFill>
                  <a:srgbClr val="87B11C"/>
                </a:solidFill>
                <a:latin typeface="GEOMETRIA-MEDIUM" panose="020B0503020204020204" pitchFamily="34" charset="0"/>
              </a:rPr>
              <a:t>ЛЫСЕНКО Александр Евгеньевич,</a:t>
            </a:r>
          </a:p>
          <a:p>
            <a:pPr algn="r">
              <a:lnSpc>
                <a:spcPct val="120000"/>
              </a:lnSpc>
              <a:spcBef>
                <a:spcPts val="0"/>
              </a:spcBef>
            </a:pPr>
            <a:r>
              <a:rPr lang="ru-RU" sz="2000" dirty="0">
                <a:solidFill>
                  <a:srgbClr val="87B11C"/>
                </a:solidFill>
                <a:latin typeface="GEOMETRIA-MEDIUM" panose="020B0503020204020204" pitchFamily="34" charset="0"/>
              </a:rPr>
              <a:t>кандидат медицинских наук, </a:t>
            </a:r>
          </a:p>
          <a:p>
            <a:pPr algn="r">
              <a:lnSpc>
                <a:spcPct val="120000"/>
              </a:lnSpc>
              <a:spcBef>
                <a:spcPts val="0"/>
              </a:spcBef>
            </a:pPr>
            <a:r>
              <a:rPr lang="ru-RU" sz="2000" dirty="0">
                <a:solidFill>
                  <a:srgbClr val="87B11C"/>
                </a:solidFill>
                <a:latin typeface="GEOMETRIA-MEDIUM" panose="020B0503020204020204" pitchFamily="34" charset="0"/>
              </a:rPr>
              <a:t>Генеральный директор </a:t>
            </a:r>
          </a:p>
          <a:p>
            <a:pPr algn="r">
              <a:lnSpc>
                <a:spcPct val="120000"/>
              </a:lnSpc>
              <a:spcBef>
                <a:spcPts val="0"/>
              </a:spcBef>
            </a:pPr>
            <a:r>
              <a:rPr lang="ru-RU" sz="2000" dirty="0">
                <a:solidFill>
                  <a:srgbClr val="87B11C"/>
                </a:solidFill>
                <a:latin typeface="GEOMETRIA-MEDIUM" panose="020B0503020204020204" pitchFamily="34" charset="0"/>
              </a:rPr>
              <a:t>АНО «Национальный центр проблем инвалидности»,</a:t>
            </a:r>
          </a:p>
          <a:p>
            <a:pPr algn="r">
              <a:lnSpc>
                <a:spcPct val="120000"/>
              </a:lnSpc>
              <a:spcBef>
                <a:spcPts val="0"/>
              </a:spcBef>
            </a:pPr>
            <a:r>
              <a:rPr lang="ru-RU" sz="2000" dirty="0">
                <a:solidFill>
                  <a:srgbClr val="87B11C"/>
                </a:solidFill>
                <a:latin typeface="GEOMETRIA-MEDIUM" panose="020B0503020204020204" pitchFamily="34" charset="0"/>
              </a:rPr>
              <a:t>г. Москва</a:t>
            </a:r>
          </a:p>
        </p:txBody>
      </p:sp>
      <p:pic>
        <p:nvPicPr>
          <p:cNvPr id="7" name="Рисунок 6">
            <a:extLst>
              <a:ext uri="{FF2B5EF4-FFF2-40B4-BE49-F238E27FC236}">
                <a16:creationId xmlns:a16="http://schemas.microsoft.com/office/drawing/2014/main" xmlns="" id="{8356DDAB-3B02-CE48-BC01-BEB0A9F59271}"/>
              </a:ext>
            </a:extLst>
          </p:cNvPr>
          <p:cNvPicPr>
            <a:picLocks noChangeAspect="1"/>
          </p:cNvPicPr>
          <p:nvPr/>
        </p:nvPicPr>
        <p:blipFill>
          <a:blip r:embed="rId2"/>
          <a:stretch>
            <a:fillRect/>
          </a:stretch>
        </p:blipFill>
        <p:spPr>
          <a:xfrm>
            <a:off x="6064419" y="0"/>
            <a:ext cx="5991223" cy="3144715"/>
          </a:xfrm>
          <a:prstGeom prst="rect">
            <a:avLst/>
          </a:prstGeom>
        </p:spPr>
      </p:pic>
      <p:pic>
        <p:nvPicPr>
          <p:cNvPr id="6" name="Рисунок 5">
            <a:extLst>
              <a:ext uri="{FF2B5EF4-FFF2-40B4-BE49-F238E27FC236}">
                <a16:creationId xmlns:a16="http://schemas.microsoft.com/office/drawing/2014/main" xmlns="" id="{1360E63D-A908-E04D-BFF6-0A98B19F1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58" y="545155"/>
            <a:ext cx="3717758" cy="5576637"/>
          </a:xfrm>
          <a:prstGeom prst="rect">
            <a:avLst/>
          </a:prstGeom>
        </p:spPr>
      </p:pic>
    </p:spTree>
    <p:extLst>
      <p:ext uri="{BB962C8B-B14F-4D97-AF65-F5344CB8AC3E}">
        <p14:creationId xmlns:p14="http://schemas.microsoft.com/office/powerpoint/2010/main" val="3841563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38596" y="98155"/>
            <a:ext cx="9144000" cy="1424039"/>
          </a:xfrm>
          <a:solidFill>
            <a:srgbClr val="FF6600"/>
          </a:solidFill>
        </p:spPr>
        <p:txBody>
          <a:bodyPr>
            <a:noAutofit/>
          </a:bodyPr>
          <a:lstStyle/>
          <a:p>
            <a:pPr algn="ctr"/>
            <a:r>
              <a:rPr lang="ru-RU" b="1" dirty="0">
                <a:solidFill>
                  <a:srgbClr val="FFFFFF"/>
                </a:solidFill>
                <a:latin typeface="Arial"/>
                <a:cs typeface="Arial"/>
              </a:rPr>
              <a:t>Главные отличия                        технологии ДМРЦ</a:t>
            </a:r>
            <a:endParaRPr lang="en-US" b="1" dirty="0">
              <a:solidFill>
                <a:srgbClr val="FFFFFF"/>
              </a:solidFill>
              <a:latin typeface="Arial"/>
              <a:cs typeface="Arial"/>
            </a:endParaRPr>
          </a:p>
        </p:txBody>
      </p:sp>
      <p:pic>
        <p:nvPicPr>
          <p:cNvPr id="5" name="Picture 4" descr="1.jpg"/>
          <p:cNvPicPr>
            <a:picLocks noChangeAspect="1"/>
          </p:cNvPicPr>
          <p:nvPr/>
        </p:nvPicPr>
        <p:blipFill>
          <a:blip r:embed="rId2"/>
          <a:stretch>
            <a:fillRect/>
          </a:stretch>
        </p:blipFill>
        <p:spPr>
          <a:xfrm>
            <a:off x="1524001" y="5342468"/>
            <a:ext cx="2278351" cy="1515533"/>
          </a:xfrm>
          <a:prstGeom prst="rect">
            <a:avLst/>
          </a:prstGeom>
        </p:spPr>
      </p:pic>
      <p:sp>
        <p:nvSpPr>
          <p:cNvPr id="7" name="TextBox 6"/>
          <p:cNvSpPr txBox="1"/>
          <p:nvPr/>
        </p:nvSpPr>
        <p:spPr>
          <a:xfrm>
            <a:off x="1908606" y="1644983"/>
            <a:ext cx="809769" cy="1323439"/>
          </a:xfrm>
          <a:prstGeom prst="rect">
            <a:avLst/>
          </a:prstGeom>
          <a:noFill/>
        </p:spPr>
        <p:txBody>
          <a:bodyPr wrap="square" rtlCol="0">
            <a:spAutoFit/>
          </a:bodyPr>
          <a:lstStyle/>
          <a:p>
            <a:pPr algn="ctr"/>
            <a:r>
              <a:rPr lang="ru-RU" sz="8000" b="1" dirty="0">
                <a:solidFill>
                  <a:srgbClr val="FF0000"/>
                </a:solidFill>
              </a:rPr>
              <a:t>1</a:t>
            </a:r>
            <a:endParaRPr lang="en-US" sz="8000" b="1" dirty="0">
              <a:solidFill>
                <a:srgbClr val="FF0000"/>
              </a:solidFill>
            </a:endParaRPr>
          </a:p>
        </p:txBody>
      </p:sp>
      <p:sp>
        <p:nvSpPr>
          <p:cNvPr id="8" name="TextBox 7"/>
          <p:cNvSpPr txBox="1"/>
          <p:nvPr/>
        </p:nvSpPr>
        <p:spPr>
          <a:xfrm>
            <a:off x="2718375" y="3349628"/>
            <a:ext cx="962169" cy="1323439"/>
          </a:xfrm>
          <a:prstGeom prst="rect">
            <a:avLst/>
          </a:prstGeom>
          <a:noFill/>
        </p:spPr>
        <p:txBody>
          <a:bodyPr wrap="square" rtlCol="0">
            <a:spAutoFit/>
          </a:bodyPr>
          <a:lstStyle/>
          <a:p>
            <a:pPr algn="ctr"/>
            <a:r>
              <a:rPr lang="ru-RU" sz="8000" b="1" dirty="0">
                <a:solidFill>
                  <a:srgbClr val="FF0000"/>
                </a:solidFill>
              </a:rPr>
              <a:t>2</a:t>
            </a:r>
            <a:endParaRPr lang="en-US" sz="8000" b="1" dirty="0">
              <a:solidFill>
                <a:srgbClr val="FF0000"/>
              </a:solidFill>
            </a:endParaRPr>
          </a:p>
        </p:txBody>
      </p:sp>
      <p:sp>
        <p:nvSpPr>
          <p:cNvPr id="9" name="TextBox 8"/>
          <p:cNvSpPr txBox="1"/>
          <p:nvPr/>
        </p:nvSpPr>
        <p:spPr>
          <a:xfrm>
            <a:off x="2867270" y="1875110"/>
            <a:ext cx="7024714" cy="1292662"/>
          </a:xfrm>
          <a:prstGeom prst="rect">
            <a:avLst/>
          </a:prstGeom>
          <a:noFill/>
        </p:spPr>
        <p:txBody>
          <a:bodyPr wrap="square" rtlCol="0">
            <a:spAutoFit/>
          </a:bodyPr>
          <a:lstStyle/>
          <a:p>
            <a:r>
              <a:rPr lang="ru-RU" sz="2600" b="1" dirty="0"/>
              <a:t>Технология ДМРЦ предусматривает перенос центра тяжести реабилитационной работы          в семью</a:t>
            </a:r>
            <a:endParaRPr lang="en-US" sz="2600" b="1" dirty="0"/>
          </a:p>
        </p:txBody>
      </p:sp>
      <p:sp>
        <p:nvSpPr>
          <p:cNvPr id="10" name="TextBox 9"/>
          <p:cNvSpPr txBox="1"/>
          <p:nvPr/>
        </p:nvSpPr>
        <p:spPr>
          <a:xfrm>
            <a:off x="3802352" y="5096890"/>
            <a:ext cx="962169" cy="1323439"/>
          </a:xfrm>
          <a:prstGeom prst="rect">
            <a:avLst/>
          </a:prstGeom>
          <a:noFill/>
        </p:spPr>
        <p:txBody>
          <a:bodyPr wrap="square" rtlCol="0">
            <a:spAutoFit/>
          </a:bodyPr>
          <a:lstStyle/>
          <a:p>
            <a:pPr algn="ctr"/>
            <a:r>
              <a:rPr lang="ru-RU" sz="8000" b="1" dirty="0">
                <a:solidFill>
                  <a:srgbClr val="FF0000"/>
                </a:solidFill>
              </a:rPr>
              <a:t>3</a:t>
            </a:r>
            <a:endParaRPr lang="en-US" sz="8000" b="1" dirty="0">
              <a:solidFill>
                <a:srgbClr val="FF0000"/>
              </a:solidFill>
            </a:endParaRPr>
          </a:p>
        </p:txBody>
      </p:sp>
      <p:sp>
        <p:nvSpPr>
          <p:cNvPr id="11" name="TextBox 10"/>
          <p:cNvSpPr txBox="1"/>
          <p:nvPr/>
        </p:nvSpPr>
        <p:spPr>
          <a:xfrm>
            <a:off x="3680544" y="3380404"/>
            <a:ext cx="6878777" cy="1292662"/>
          </a:xfrm>
          <a:prstGeom prst="rect">
            <a:avLst/>
          </a:prstGeom>
          <a:noFill/>
        </p:spPr>
        <p:txBody>
          <a:bodyPr wrap="square" rtlCol="0">
            <a:spAutoFit/>
          </a:bodyPr>
          <a:lstStyle/>
          <a:p>
            <a:r>
              <a:rPr lang="ru-RU" sz="2600" b="1" dirty="0">
                <a:solidFill>
                  <a:srgbClr val="000000"/>
                </a:solidFill>
              </a:rPr>
              <a:t>Технология ДМРЦ носит системный, межведомственный                                                   и междисциплинарный характер</a:t>
            </a:r>
            <a:endParaRPr lang="en-US" sz="2600" b="1" dirty="0">
              <a:solidFill>
                <a:srgbClr val="000000"/>
              </a:solidFill>
            </a:endParaRPr>
          </a:p>
        </p:txBody>
      </p:sp>
      <p:sp>
        <p:nvSpPr>
          <p:cNvPr id="12" name="TextBox 11"/>
          <p:cNvSpPr txBox="1"/>
          <p:nvPr/>
        </p:nvSpPr>
        <p:spPr>
          <a:xfrm>
            <a:off x="4764520" y="4994611"/>
            <a:ext cx="5794800" cy="1692771"/>
          </a:xfrm>
          <a:prstGeom prst="rect">
            <a:avLst/>
          </a:prstGeom>
          <a:noFill/>
        </p:spPr>
        <p:txBody>
          <a:bodyPr wrap="square" rtlCol="0">
            <a:spAutoFit/>
          </a:bodyPr>
          <a:lstStyle/>
          <a:p>
            <a:r>
              <a:rPr lang="ru-RU" sz="2600" b="1" dirty="0">
                <a:solidFill>
                  <a:srgbClr val="000000"/>
                </a:solidFill>
              </a:rPr>
              <a:t>Технология ДМРЦ – сопровождение семьи на основе партнёрства:                                «Мы преодолеваем инвалидность ребёнка и трудности семьи вместе»                                               </a:t>
            </a:r>
            <a:endParaRPr lang="en-US" sz="2600" b="1" dirty="0">
              <a:solidFill>
                <a:srgbClr val="000000"/>
              </a:solidFill>
            </a:endParaRPr>
          </a:p>
        </p:txBody>
      </p:sp>
    </p:spTree>
    <p:extLst>
      <p:ext uri="{BB962C8B-B14F-4D97-AF65-F5344CB8AC3E}">
        <p14:creationId xmlns:p14="http://schemas.microsoft.com/office/powerpoint/2010/main" val="458462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12192000" cy="1424039"/>
          </a:xfrm>
          <a:solidFill>
            <a:srgbClr val="FF6600"/>
          </a:solidFill>
        </p:spPr>
        <p:txBody>
          <a:bodyPr>
            <a:noAutofit/>
          </a:bodyPr>
          <a:lstStyle/>
          <a:p>
            <a:pPr algn="ctr"/>
            <a:r>
              <a:rPr lang="ru-RU" sz="4800" b="1" dirty="0">
                <a:solidFill>
                  <a:srgbClr val="FFFFFF"/>
                </a:solidFill>
                <a:latin typeface="Arial"/>
                <a:cs typeface="Arial"/>
              </a:rPr>
              <a:t>Преимущества                          технологии ДМРЦ</a:t>
            </a:r>
            <a:endParaRPr lang="en-US" sz="4800" b="1" dirty="0">
              <a:solidFill>
                <a:srgbClr val="FFFFFF"/>
              </a:solidFill>
              <a:latin typeface="Arial"/>
              <a:cs typeface="Arial"/>
            </a:endParaRPr>
          </a:p>
        </p:txBody>
      </p:sp>
      <p:pic>
        <p:nvPicPr>
          <p:cNvPr id="7" name="Picture 6" descr="0_814e6_3c465a0d_XL.jpg"/>
          <p:cNvPicPr>
            <a:picLocks noChangeAspect="1"/>
          </p:cNvPicPr>
          <p:nvPr/>
        </p:nvPicPr>
        <p:blipFill>
          <a:blip r:embed="rId2"/>
          <a:stretch>
            <a:fillRect/>
          </a:stretch>
        </p:blipFill>
        <p:spPr>
          <a:xfrm>
            <a:off x="1524000" y="5334000"/>
            <a:ext cx="2032000" cy="1524000"/>
          </a:xfrm>
          <a:prstGeom prst="rect">
            <a:avLst/>
          </a:prstGeom>
        </p:spPr>
      </p:pic>
      <p:graphicFrame>
        <p:nvGraphicFramePr>
          <p:cNvPr id="5" name="Diagram 4"/>
          <p:cNvGraphicFramePr/>
          <p:nvPr/>
        </p:nvGraphicFramePr>
        <p:xfrm>
          <a:off x="4067877" y="1551227"/>
          <a:ext cx="6096000" cy="5011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4636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A8C27D9-C17B-D943-9812-6F0CCA9E9B08}"/>
              </a:ext>
            </a:extLst>
          </p:cNvPr>
          <p:cNvSpPr>
            <a:spLocks noGrp="1"/>
          </p:cNvSpPr>
          <p:nvPr>
            <p:ph type="title"/>
          </p:nvPr>
        </p:nvSpPr>
        <p:spPr>
          <a:xfrm>
            <a:off x="217357" y="0"/>
            <a:ext cx="11842230" cy="1540786"/>
          </a:xfrm>
        </p:spPr>
        <p:txBody>
          <a:bodyPr>
            <a:normAutofit fontScale="90000"/>
          </a:bodyPr>
          <a:lstStyle/>
          <a:p>
            <a:pPr algn="ctr"/>
            <a:r>
              <a:rPr lang="ru-RU" sz="6700" b="1" dirty="0">
                <a:solidFill>
                  <a:srgbClr val="FF0000"/>
                </a:solidFill>
              </a:rPr>
              <a:t>ПОЗДРАВЛЯЮ!                                                        </a:t>
            </a:r>
            <a:r>
              <a:rPr lang="ru-RU" sz="2800" b="1" dirty="0"/>
              <a:t>33 учреждения из 28 регионов РФ получили финансовую поддержку Фонда поддержки детей (М.В.Гордеева) для внедрения технологии ДМРЦ</a:t>
            </a:r>
            <a:endParaRPr lang="ru-RU" sz="5400" b="1" dirty="0"/>
          </a:p>
        </p:txBody>
      </p:sp>
      <p:pic>
        <p:nvPicPr>
          <p:cNvPr id="4" name="Объект 3">
            <a:extLst>
              <a:ext uri="{FF2B5EF4-FFF2-40B4-BE49-F238E27FC236}">
                <a16:creationId xmlns:a16="http://schemas.microsoft.com/office/drawing/2014/main" xmlns="" id="{096EA5DA-2554-974F-8FD8-675D4331B9D0}"/>
              </a:ext>
            </a:extLst>
          </p:cNvPr>
          <p:cNvPicPr>
            <a:picLocks noGrp="1" noChangeAspect="1"/>
          </p:cNvPicPr>
          <p:nvPr>
            <p:ph idx="1"/>
          </p:nvPr>
        </p:nvPicPr>
        <p:blipFill>
          <a:blip r:embed="rId2"/>
          <a:stretch>
            <a:fillRect/>
          </a:stretch>
        </p:blipFill>
        <p:spPr>
          <a:xfrm rot="16200000">
            <a:off x="3531766" y="-1802238"/>
            <a:ext cx="5128474" cy="12192001"/>
          </a:xfrm>
          <a:prstGeom prst="rect">
            <a:avLst/>
          </a:prstGeom>
        </p:spPr>
      </p:pic>
      <p:sp>
        <p:nvSpPr>
          <p:cNvPr id="5" name="TextBox 4">
            <a:extLst>
              <a:ext uri="{FF2B5EF4-FFF2-40B4-BE49-F238E27FC236}">
                <a16:creationId xmlns:a16="http://schemas.microsoft.com/office/drawing/2014/main" xmlns="" id="{3C5BFE13-A3C9-CC49-98CF-1AEF12487A37}"/>
              </a:ext>
            </a:extLst>
          </p:cNvPr>
          <p:cNvSpPr txBox="1"/>
          <p:nvPr/>
        </p:nvSpPr>
        <p:spPr>
          <a:xfrm>
            <a:off x="1723869" y="2578308"/>
            <a:ext cx="8829206" cy="3477875"/>
          </a:xfrm>
          <a:prstGeom prst="rect">
            <a:avLst/>
          </a:prstGeom>
          <a:noFill/>
        </p:spPr>
        <p:txBody>
          <a:bodyPr wrap="square" rtlCol="0">
            <a:spAutoFit/>
          </a:bodyPr>
          <a:lstStyle/>
          <a:p>
            <a:r>
              <a:rPr lang="ru-RU" sz="2200" b="1" dirty="0"/>
              <a:t>Республика Марий Эл, Камчатский край, Ставропольский край, Костромская область, Курская область, Удмуртская Республика, Новгородская область, Кировская область, Карачаево-Черкесская Республика, Омская область, Ямало-Ненецкий автономный округ, Республика Северная Осетия – Алания, Смоленская область. Алтайский край, Московская область, Забайкальский край, Чувашская Республика, Чеченская Республика, Тамбовская область, Новосибирская область, Тюменская область, Иркутская область, Вологодская область, Амурская область, Брянская область, Республика Коми, Челябинская область, Воронежская область.</a:t>
            </a:r>
          </a:p>
        </p:txBody>
      </p:sp>
    </p:spTree>
    <p:extLst>
      <p:ext uri="{BB962C8B-B14F-4D97-AF65-F5344CB8AC3E}">
        <p14:creationId xmlns:p14="http://schemas.microsoft.com/office/powerpoint/2010/main" val="4018108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47F0B3F-6EF5-7246-95B9-0114FE26A568}"/>
              </a:ext>
            </a:extLst>
          </p:cNvPr>
          <p:cNvSpPr>
            <a:spLocks noGrp="1"/>
          </p:cNvSpPr>
          <p:nvPr>
            <p:ph type="ctrTitle"/>
          </p:nvPr>
        </p:nvSpPr>
        <p:spPr>
          <a:xfrm>
            <a:off x="570642" y="631694"/>
            <a:ext cx="7419115" cy="3841401"/>
          </a:xfrm>
        </p:spPr>
        <p:txBody>
          <a:bodyPr>
            <a:noAutofit/>
          </a:bodyPr>
          <a:lstStyle/>
          <a:p>
            <a:pPr algn="l"/>
            <a:r>
              <a:rPr lang="ru-RU" sz="5400" b="1" dirty="0">
                <a:solidFill>
                  <a:srgbClr val="47773F"/>
                </a:solidFill>
                <a:latin typeface="a_Futurica ExtraBold" panose="020B0402020204020303" pitchFamily="34" charset="0"/>
              </a:rPr>
              <a:t>Стратегия деинституализации системы комплексной реабилитации детей-инвалидов</a:t>
            </a:r>
          </a:p>
        </p:txBody>
      </p:sp>
      <p:sp>
        <p:nvSpPr>
          <p:cNvPr id="3" name="Подзаголовок 2">
            <a:extLst>
              <a:ext uri="{FF2B5EF4-FFF2-40B4-BE49-F238E27FC236}">
                <a16:creationId xmlns:a16="http://schemas.microsoft.com/office/drawing/2014/main" xmlns="" id="{4FE8B44F-334F-154B-A645-4AF47E33FBB3}"/>
              </a:ext>
            </a:extLst>
          </p:cNvPr>
          <p:cNvSpPr>
            <a:spLocks noGrp="1"/>
          </p:cNvSpPr>
          <p:nvPr>
            <p:ph type="subTitle" idx="1"/>
          </p:nvPr>
        </p:nvSpPr>
        <p:spPr>
          <a:xfrm>
            <a:off x="5173886" y="3622883"/>
            <a:ext cx="6368366" cy="2027375"/>
          </a:xfrm>
        </p:spPr>
        <p:txBody>
          <a:bodyPr>
            <a:normAutofit/>
          </a:bodyPr>
          <a:lstStyle/>
          <a:p>
            <a:pPr algn="r">
              <a:lnSpc>
                <a:spcPct val="120000"/>
              </a:lnSpc>
              <a:spcBef>
                <a:spcPts val="0"/>
              </a:spcBef>
            </a:pPr>
            <a:r>
              <a:rPr lang="ru-RU" dirty="0">
                <a:solidFill>
                  <a:srgbClr val="87B11C"/>
                </a:solidFill>
                <a:latin typeface="GEOMETRIA-MEDIUM" panose="020B0503020204020204" pitchFamily="34" charset="0"/>
              </a:rPr>
              <a:t>ЛЫСЕНКО Александр Евгеньевич</a:t>
            </a:r>
          </a:p>
          <a:p>
            <a:pPr algn="r">
              <a:lnSpc>
                <a:spcPct val="120000"/>
              </a:lnSpc>
              <a:spcBef>
                <a:spcPts val="0"/>
              </a:spcBef>
            </a:pPr>
            <a:r>
              <a:rPr lang="ru-RU" sz="2000" dirty="0">
                <a:solidFill>
                  <a:srgbClr val="87B11C"/>
                </a:solidFill>
                <a:latin typeface="GEOMETRIA-MEDIUM" panose="020B0503020204020204" pitchFamily="34" charset="0"/>
              </a:rPr>
              <a:t>кандидат медицинских наук, </a:t>
            </a:r>
          </a:p>
          <a:p>
            <a:pPr algn="r">
              <a:lnSpc>
                <a:spcPct val="120000"/>
              </a:lnSpc>
              <a:spcBef>
                <a:spcPts val="0"/>
              </a:spcBef>
            </a:pPr>
            <a:r>
              <a:rPr lang="ru-RU" sz="2000" dirty="0">
                <a:solidFill>
                  <a:srgbClr val="87B11C"/>
                </a:solidFill>
                <a:latin typeface="GEOMETRIA-MEDIUM" panose="020B0503020204020204" pitchFamily="34" charset="0"/>
              </a:rPr>
              <a:t>Генеральный директор АНО </a:t>
            </a:r>
          </a:p>
          <a:p>
            <a:pPr algn="r">
              <a:lnSpc>
                <a:spcPct val="120000"/>
              </a:lnSpc>
              <a:spcBef>
                <a:spcPts val="0"/>
              </a:spcBef>
            </a:pPr>
            <a:r>
              <a:rPr lang="ru-RU" sz="2000" dirty="0">
                <a:solidFill>
                  <a:srgbClr val="87B11C"/>
                </a:solidFill>
                <a:latin typeface="GEOMETRIA-MEDIUM" panose="020B0503020204020204" pitchFamily="34" charset="0"/>
              </a:rPr>
              <a:t>«Национальный центр проблем инвалидности»         Москва</a:t>
            </a:r>
            <a:endParaRPr lang="ru-RU" sz="1800" dirty="0">
              <a:solidFill>
                <a:srgbClr val="87B11C"/>
              </a:solidFill>
              <a:latin typeface="GEOMETRIA-MEDIUM" panose="020B0503020204020204" pitchFamily="34" charset="0"/>
            </a:endParaRPr>
          </a:p>
        </p:txBody>
      </p:sp>
      <p:pic>
        <p:nvPicPr>
          <p:cNvPr id="7" name="Рисунок 6">
            <a:extLst>
              <a:ext uri="{FF2B5EF4-FFF2-40B4-BE49-F238E27FC236}">
                <a16:creationId xmlns:a16="http://schemas.microsoft.com/office/drawing/2014/main" xmlns="" id="{8356DDAB-3B02-CE48-BC01-BEB0A9F59271}"/>
              </a:ext>
            </a:extLst>
          </p:cNvPr>
          <p:cNvPicPr>
            <a:picLocks noChangeAspect="1"/>
          </p:cNvPicPr>
          <p:nvPr/>
        </p:nvPicPr>
        <p:blipFill>
          <a:blip r:embed="rId2"/>
          <a:stretch>
            <a:fillRect/>
          </a:stretch>
        </p:blipFill>
        <p:spPr>
          <a:xfrm>
            <a:off x="6200777" y="12192"/>
            <a:ext cx="5991223" cy="3144715"/>
          </a:xfrm>
          <a:prstGeom prst="rect">
            <a:avLst/>
          </a:prstGeom>
        </p:spPr>
      </p:pic>
      <p:sp>
        <p:nvSpPr>
          <p:cNvPr id="4" name="Прямоугольник 3">
            <a:extLst>
              <a:ext uri="{FF2B5EF4-FFF2-40B4-BE49-F238E27FC236}">
                <a16:creationId xmlns:a16="http://schemas.microsoft.com/office/drawing/2014/main" xmlns="" id="{F3484553-9468-E442-B557-5FA8C44E469F}"/>
              </a:ext>
            </a:extLst>
          </p:cNvPr>
          <p:cNvSpPr/>
          <p:nvPr/>
        </p:nvSpPr>
        <p:spPr>
          <a:xfrm>
            <a:off x="7473229" y="5499204"/>
            <a:ext cx="2055270" cy="369332"/>
          </a:xfrm>
          <a:prstGeom prst="rect">
            <a:avLst/>
          </a:prstGeom>
        </p:spPr>
        <p:txBody>
          <a:bodyPr wrap="square">
            <a:spAutoFit/>
          </a:bodyPr>
          <a:lstStyle/>
          <a:p>
            <a:r>
              <a:rPr lang="ru-RU" dirty="0">
                <a:solidFill>
                  <a:srgbClr val="87B11C"/>
                </a:solidFill>
                <a:latin typeface="GEOMETRIA-MEDIUM" panose="020B0503020204020204" pitchFamily="34" charset="0"/>
              </a:rPr>
              <a:t>+7-903-722-40-01</a:t>
            </a:r>
          </a:p>
        </p:txBody>
      </p:sp>
      <p:sp>
        <p:nvSpPr>
          <p:cNvPr id="5" name="Прямоугольник 4">
            <a:extLst>
              <a:ext uri="{FF2B5EF4-FFF2-40B4-BE49-F238E27FC236}">
                <a16:creationId xmlns:a16="http://schemas.microsoft.com/office/drawing/2014/main" xmlns="" id="{E91DF429-9386-A44C-84F4-85A83B4AF767}"/>
              </a:ext>
            </a:extLst>
          </p:cNvPr>
          <p:cNvSpPr/>
          <p:nvPr/>
        </p:nvSpPr>
        <p:spPr>
          <a:xfrm>
            <a:off x="7473229" y="5931568"/>
            <a:ext cx="3139807" cy="369332"/>
          </a:xfrm>
          <a:prstGeom prst="rect">
            <a:avLst/>
          </a:prstGeom>
        </p:spPr>
        <p:txBody>
          <a:bodyPr wrap="square">
            <a:spAutoFit/>
          </a:bodyPr>
          <a:lstStyle/>
          <a:p>
            <a:r>
              <a:rPr lang="en-US" dirty="0">
                <a:solidFill>
                  <a:srgbClr val="87B11C"/>
                </a:solidFill>
                <a:latin typeface="GEOMETRIA-MEDIUM" panose="020B0503020204020204" pitchFamily="34" charset="0"/>
              </a:rPr>
              <a:t>aleksandr-lysenko@yandex.ru</a:t>
            </a:r>
            <a:endParaRPr lang="ru-RU" dirty="0">
              <a:solidFill>
                <a:srgbClr val="87B11C"/>
              </a:solidFill>
              <a:latin typeface="GEOMETRIA-MEDIUM" panose="020B0503020204020204" pitchFamily="34" charset="0"/>
            </a:endParaRPr>
          </a:p>
        </p:txBody>
      </p:sp>
      <p:cxnSp>
        <p:nvCxnSpPr>
          <p:cNvPr id="8" name="Прямая соединительная линия 7">
            <a:extLst>
              <a:ext uri="{FF2B5EF4-FFF2-40B4-BE49-F238E27FC236}">
                <a16:creationId xmlns:a16="http://schemas.microsoft.com/office/drawing/2014/main" xmlns="" id="{43859EF1-CBB6-034E-9F51-C96950E7E243}"/>
              </a:ext>
            </a:extLst>
          </p:cNvPr>
          <p:cNvCxnSpPr/>
          <p:nvPr/>
        </p:nvCxnSpPr>
        <p:spPr>
          <a:xfrm>
            <a:off x="1130300" y="4493974"/>
            <a:ext cx="3636000" cy="0"/>
          </a:xfrm>
          <a:prstGeom prst="line">
            <a:avLst/>
          </a:prstGeom>
          <a:ln w="28575">
            <a:solidFill>
              <a:srgbClr val="47773F"/>
            </a:solidFill>
          </a:ln>
        </p:spPr>
        <p:style>
          <a:lnRef idx="3">
            <a:schemeClr val="accent1"/>
          </a:lnRef>
          <a:fillRef idx="0">
            <a:schemeClr val="accent1"/>
          </a:fillRef>
          <a:effectRef idx="2">
            <a:schemeClr val="accent1"/>
          </a:effectRef>
          <a:fontRef idx="minor">
            <a:schemeClr val="tx1"/>
          </a:fontRef>
        </p:style>
      </p:cxnSp>
      <p:pic>
        <p:nvPicPr>
          <p:cNvPr id="12" name="Рисунок 11">
            <a:extLst>
              <a:ext uri="{FF2B5EF4-FFF2-40B4-BE49-F238E27FC236}">
                <a16:creationId xmlns:a16="http://schemas.microsoft.com/office/drawing/2014/main" xmlns="" id="{FE1646E9-294D-7341-B520-FA7668FCD216}"/>
              </a:ext>
            </a:extLst>
          </p:cNvPr>
          <p:cNvPicPr>
            <a:picLocks noChangeAspect="1"/>
          </p:cNvPicPr>
          <p:nvPr/>
        </p:nvPicPr>
        <p:blipFill>
          <a:blip r:embed="rId3"/>
          <a:stretch>
            <a:fillRect/>
          </a:stretch>
        </p:blipFill>
        <p:spPr>
          <a:xfrm>
            <a:off x="6876208" y="5948347"/>
            <a:ext cx="440194" cy="422226"/>
          </a:xfrm>
          <a:prstGeom prst="rect">
            <a:avLst/>
          </a:prstGeom>
        </p:spPr>
      </p:pic>
      <p:pic>
        <p:nvPicPr>
          <p:cNvPr id="14" name="Рисунок 13">
            <a:extLst>
              <a:ext uri="{FF2B5EF4-FFF2-40B4-BE49-F238E27FC236}">
                <a16:creationId xmlns:a16="http://schemas.microsoft.com/office/drawing/2014/main" xmlns="" id="{6619964A-C2D2-1A49-86B9-1A47CD61D56C}"/>
              </a:ext>
            </a:extLst>
          </p:cNvPr>
          <p:cNvPicPr>
            <a:picLocks noChangeAspect="1"/>
          </p:cNvPicPr>
          <p:nvPr/>
        </p:nvPicPr>
        <p:blipFill>
          <a:blip r:embed="rId4"/>
          <a:stretch>
            <a:fillRect/>
          </a:stretch>
        </p:blipFill>
        <p:spPr>
          <a:xfrm>
            <a:off x="6876208" y="5428343"/>
            <a:ext cx="440193" cy="440193"/>
          </a:xfrm>
          <a:prstGeom prst="rect">
            <a:avLst/>
          </a:prstGeom>
        </p:spPr>
      </p:pic>
    </p:spTree>
    <p:extLst>
      <p:ext uri="{BB962C8B-B14F-4D97-AF65-F5344CB8AC3E}">
        <p14:creationId xmlns:p14="http://schemas.microsoft.com/office/powerpoint/2010/main" val="14050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978EEB9-1CBB-8744-B00E-8120144DF92D}"/>
              </a:ext>
            </a:extLst>
          </p:cNvPr>
          <p:cNvSpPr>
            <a:spLocks noGrp="1"/>
          </p:cNvSpPr>
          <p:nvPr>
            <p:ph type="title"/>
          </p:nvPr>
        </p:nvSpPr>
        <p:spPr>
          <a:xfrm>
            <a:off x="252663" y="84222"/>
            <a:ext cx="11610474" cy="962526"/>
          </a:xfrm>
        </p:spPr>
        <p:txBody>
          <a:bodyPr>
            <a:normAutofit/>
          </a:bodyPr>
          <a:lstStyle/>
          <a:p>
            <a:pPr algn="ctr"/>
            <a:r>
              <a:rPr lang="ru-RU" sz="5400" b="1" dirty="0">
                <a:solidFill>
                  <a:srgbClr val="002060"/>
                </a:solidFill>
              </a:rPr>
              <a:t>Конвенция ООН о правах инвалидов</a:t>
            </a:r>
          </a:p>
        </p:txBody>
      </p:sp>
      <p:sp>
        <p:nvSpPr>
          <p:cNvPr id="3" name="Объект 2">
            <a:extLst>
              <a:ext uri="{FF2B5EF4-FFF2-40B4-BE49-F238E27FC236}">
                <a16:creationId xmlns:a16="http://schemas.microsoft.com/office/drawing/2014/main" xmlns="" id="{9449F9E0-FBC6-5647-8F4D-D386F79D5B5E}"/>
              </a:ext>
            </a:extLst>
          </p:cNvPr>
          <p:cNvSpPr>
            <a:spLocks noGrp="1"/>
          </p:cNvSpPr>
          <p:nvPr>
            <p:ph idx="1"/>
          </p:nvPr>
        </p:nvSpPr>
        <p:spPr>
          <a:xfrm>
            <a:off x="3994484" y="1046748"/>
            <a:ext cx="7359315" cy="6220325"/>
          </a:xfrm>
        </p:spPr>
        <p:txBody>
          <a:bodyPr>
            <a:normAutofit fontScale="85000" lnSpcReduction="10000"/>
          </a:bodyPr>
          <a:lstStyle/>
          <a:p>
            <a:pPr marL="0" indent="0">
              <a:buNone/>
            </a:pPr>
            <a:r>
              <a:rPr lang="ru-RU" sz="3000" b="1" dirty="0"/>
              <a:t>Статья 7. Дети-инвалиды.</a:t>
            </a:r>
            <a:endParaRPr lang="ru-RU" sz="3000" dirty="0"/>
          </a:p>
          <a:p>
            <a:pPr marL="0" indent="0">
              <a:buNone/>
            </a:pPr>
            <a:r>
              <a:rPr lang="ru-RU" sz="3000" b="1" dirty="0"/>
              <a:t> </a:t>
            </a:r>
            <a:r>
              <a:rPr lang="ru-RU" sz="3000" dirty="0"/>
              <a:t>Во всех действиях в отношении детей-инвалидов первоочередное внимание должно уделяться высшим интересам ребенка (прим. – к которым относится семейное окружение).</a:t>
            </a:r>
          </a:p>
          <a:p>
            <a:pPr marL="0" indent="0">
              <a:buNone/>
            </a:pPr>
            <a:r>
              <a:rPr lang="ru-RU" sz="3000" b="1" dirty="0"/>
              <a:t> Статья 19. Самостоятельный образ жизни                                и вовлеченность в местное сообщество </a:t>
            </a:r>
            <a:endParaRPr lang="ru-RU" sz="3000" dirty="0"/>
          </a:p>
          <a:p>
            <a:pPr marL="0" indent="0">
              <a:buNone/>
            </a:pPr>
            <a:r>
              <a:rPr lang="ru-RU" sz="3000" dirty="0"/>
              <a:t> Инвалиды должны иметь доступ к услугам, оказываемым на дому по месту жительства и иным вспомогательным услугам на базе местного сообщества, включая персональную помощь.</a:t>
            </a:r>
          </a:p>
          <a:p>
            <a:pPr marL="0" indent="0">
              <a:buNone/>
            </a:pPr>
            <a:r>
              <a:rPr lang="ru-RU" sz="3000" dirty="0"/>
              <a:t> </a:t>
            </a:r>
            <a:r>
              <a:rPr lang="ru-RU" sz="3000" b="1" dirty="0"/>
              <a:t>Статья 23. Уважение дома и семьи.</a:t>
            </a:r>
            <a:endParaRPr lang="ru-RU" sz="3000" dirty="0"/>
          </a:p>
          <a:p>
            <a:pPr marL="0" indent="0">
              <a:buNone/>
            </a:pPr>
            <a:r>
              <a:rPr lang="ru-RU" sz="3000" b="1" dirty="0"/>
              <a:t> </a:t>
            </a:r>
            <a:r>
              <a:rPr lang="ru-RU" sz="3000" dirty="0"/>
              <a:t>Государства-участники должны прилагать усилия для создания семейных условий для проживания ребёнка-инвалида в местном сообществе.</a:t>
            </a:r>
          </a:p>
          <a:p>
            <a:pPr marL="0" indent="0">
              <a:buNone/>
            </a:pPr>
            <a:r>
              <a:rPr lang="ru-RU" sz="3000" dirty="0"/>
              <a:t> </a:t>
            </a:r>
          </a:p>
          <a:p>
            <a:pPr marL="0" indent="0">
              <a:buNone/>
            </a:pPr>
            <a:endParaRPr lang="ru-RU" dirty="0"/>
          </a:p>
        </p:txBody>
      </p:sp>
      <p:pic>
        <p:nvPicPr>
          <p:cNvPr id="4" name="Рисунок 3">
            <a:extLst>
              <a:ext uri="{FF2B5EF4-FFF2-40B4-BE49-F238E27FC236}">
                <a16:creationId xmlns:a16="http://schemas.microsoft.com/office/drawing/2014/main" xmlns="" id="{8BEEC325-8435-494B-8051-78D226904A71}"/>
              </a:ext>
            </a:extLst>
          </p:cNvPr>
          <p:cNvPicPr>
            <a:picLocks noChangeAspect="1"/>
          </p:cNvPicPr>
          <p:nvPr/>
        </p:nvPicPr>
        <p:blipFill>
          <a:blip r:embed="rId2"/>
          <a:stretch>
            <a:fillRect/>
          </a:stretch>
        </p:blipFill>
        <p:spPr>
          <a:xfrm>
            <a:off x="10066491" y="6039852"/>
            <a:ext cx="2338067" cy="1227221"/>
          </a:xfrm>
          <a:prstGeom prst="rect">
            <a:avLst/>
          </a:prstGeom>
        </p:spPr>
      </p:pic>
      <p:pic>
        <p:nvPicPr>
          <p:cNvPr id="8" name="Рисунок 7">
            <a:extLst>
              <a:ext uri="{FF2B5EF4-FFF2-40B4-BE49-F238E27FC236}">
                <a16:creationId xmlns:a16="http://schemas.microsoft.com/office/drawing/2014/main" xmlns="" id="{05FF4CA9-5FA9-604C-8D78-31128A23939E}"/>
              </a:ext>
            </a:extLst>
          </p:cNvPr>
          <p:cNvPicPr>
            <a:picLocks noChangeAspect="1"/>
          </p:cNvPicPr>
          <p:nvPr/>
        </p:nvPicPr>
        <p:blipFill>
          <a:blip r:embed="rId3"/>
          <a:stretch>
            <a:fillRect/>
          </a:stretch>
        </p:blipFill>
        <p:spPr>
          <a:xfrm>
            <a:off x="320840" y="1581484"/>
            <a:ext cx="3435853" cy="4265863"/>
          </a:xfrm>
          <a:prstGeom prst="rect">
            <a:avLst/>
          </a:prstGeom>
        </p:spPr>
      </p:pic>
    </p:spTree>
    <p:extLst>
      <p:ext uri="{BB962C8B-B14F-4D97-AF65-F5344CB8AC3E}">
        <p14:creationId xmlns:p14="http://schemas.microsoft.com/office/powerpoint/2010/main" val="1217308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390EB95-147F-D44E-804D-A3D44766C2E5}"/>
              </a:ext>
            </a:extLst>
          </p:cNvPr>
          <p:cNvSpPr>
            <a:spLocks noGrp="1"/>
          </p:cNvSpPr>
          <p:nvPr>
            <p:ph type="title"/>
          </p:nvPr>
        </p:nvSpPr>
        <p:spPr>
          <a:xfrm>
            <a:off x="314793" y="14495"/>
            <a:ext cx="11617377" cy="3793007"/>
          </a:xfrm>
        </p:spPr>
        <p:txBody>
          <a:bodyPr>
            <a:normAutofit fontScale="90000"/>
          </a:bodyPr>
          <a:lstStyle/>
          <a:p>
            <a:pPr algn="ctr"/>
            <a:r>
              <a:rPr lang="ru-RU" sz="4900" b="1" dirty="0"/>
              <a:t>Концепция </a:t>
            </a:r>
            <a:br>
              <a:rPr lang="ru-RU" sz="4900" b="1" dirty="0"/>
            </a:br>
            <a:r>
              <a:rPr lang="ru-RU" sz="4900" b="1" dirty="0"/>
              <a:t>развития в Российской Федерации системы комплексной реабилитации и абилитации лиц  с инвалидностью, в том числе детей с инвалидностью, на период до 2025 года</a:t>
            </a:r>
            <a:r>
              <a:rPr lang="ru-RU" b="1" dirty="0"/>
              <a:t/>
            </a:r>
            <a:br>
              <a:rPr lang="ru-RU" b="1" dirty="0"/>
            </a:br>
            <a:endParaRPr lang="ru-RU" dirty="0"/>
          </a:p>
        </p:txBody>
      </p:sp>
      <p:sp>
        <p:nvSpPr>
          <p:cNvPr id="3" name="Объект 2">
            <a:extLst>
              <a:ext uri="{FF2B5EF4-FFF2-40B4-BE49-F238E27FC236}">
                <a16:creationId xmlns:a16="http://schemas.microsoft.com/office/drawing/2014/main" xmlns="" id="{83261321-88E4-754A-BEA2-F763A87A54B9}"/>
              </a:ext>
            </a:extLst>
          </p:cNvPr>
          <p:cNvSpPr>
            <a:spLocks noGrp="1"/>
          </p:cNvSpPr>
          <p:nvPr>
            <p:ph idx="1"/>
          </p:nvPr>
        </p:nvSpPr>
        <p:spPr>
          <a:xfrm>
            <a:off x="314793" y="3327815"/>
            <a:ext cx="11512446" cy="2849147"/>
          </a:xfrm>
        </p:spPr>
        <p:style>
          <a:lnRef idx="1">
            <a:schemeClr val="accent1"/>
          </a:lnRef>
          <a:fillRef idx="3">
            <a:schemeClr val="accent1"/>
          </a:fillRef>
          <a:effectRef idx="2">
            <a:schemeClr val="accent1"/>
          </a:effectRef>
          <a:fontRef idx="minor">
            <a:schemeClr val="lt1"/>
          </a:fontRef>
        </p:style>
        <p:txBody>
          <a:bodyPr/>
          <a:lstStyle/>
          <a:p>
            <a:pPr marL="0" indent="0" algn="ctr">
              <a:buNone/>
            </a:pPr>
            <a:r>
              <a:rPr lang="ru-RU" sz="4000" b="1" dirty="0"/>
              <a:t>Приоритетным направлением в решении проблем детской инвалидности считать </a:t>
            </a:r>
            <a:r>
              <a:rPr lang="ru-RU" sz="4000" b="1" u="sng" dirty="0"/>
              <a:t>активное включение семей</a:t>
            </a:r>
            <a:r>
              <a:rPr lang="ru-RU" sz="4000" b="1" dirty="0"/>
              <a:t>, воспитывающих детей с инвалидностью, в реабилитационный и/или абилитационный процесс.</a:t>
            </a:r>
          </a:p>
          <a:p>
            <a:pPr marL="0" indent="0">
              <a:buNone/>
            </a:pPr>
            <a:endParaRPr lang="ru-RU" dirty="0"/>
          </a:p>
        </p:txBody>
      </p:sp>
    </p:spTree>
    <p:extLst>
      <p:ext uri="{BB962C8B-B14F-4D97-AF65-F5344CB8AC3E}">
        <p14:creationId xmlns:p14="http://schemas.microsoft.com/office/powerpoint/2010/main" val="1201751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22B01C74-1BF7-324B-BF42-ECBD99141D36}"/>
              </a:ext>
            </a:extLst>
          </p:cNvPr>
          <p:cNvPicPr>
            <a:picLocks noChangeAspect="1"/>
          </p:cNvPicPr>
          <p:nvPr/>
        </p:nvPicPr>
        <p:blipFill>
          <a:blip r:embed="rId2"/>
          <a:stretch>
            <a:fillRect/>
          </a:stretch>
        </p:blipFill>
        <p:spPr>
          <a:xfrm>
            <a:off x="0" y="-842212"/>
            <a:ext cx="12192000" cy="6858000"/>
          </a:xfrm>
          <a:prstGeom prst="rect">
            <a:avLst/>
          </a:prstGeom>
        </p:spPr>
      </p:pic>
      <p:sp>
        <p:nvSpPr>
          <p:cNvPr id="5" name="Заголовок 1">
            <a:extLst>
              <a:ext uri="{FF2B5EF4-FFF2-40B4-BE49-F238E27FC236}">
                <a16:creationId xmlns:a16="http://schemas.microsoft.com/office/drawing/2014/main" xmlns="" id="{F99C4C47-B3C6-0846-8FBD-85BFBE8671B2}"/>
              </a:ext>
            </a:extLst>
          </p:cNvPr>
          <p:cNvSpPr txBox="1">
            <a:spLocks/>
          </p:cNvSpPr>
          <p:nvPr/>
        </p:nvSpPr>
        <p:spPr>
          <a:xfrm>
            <a:off x="854012" y="124066"/>
            <a:ext cx="10425302" cy="1193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solidFill>
                  <a:srgbClr val="47773F"/>
                </a:solidFill>
                <a:latin typeface="a_Futurica ExtraBold" panose="020B0402020204020303" pitchFamily="34" charset="0"/>
              </a:rPr>
              <a:t>Что такое деинституализация </a:t>
            </a:r>
          </a:p>
          <a:p>
            <a:pPr algn="ctr"/>
            <a:r>
              <a:rPr lang="ru-RU" sz="4000" b="1" dirty="0">
                <a:solidFill>
                  <a:srgbClr val="47773F"/>
                </a:solidFill>
                <a:latin typeface="a_Futurica ExtraBold" panose="020B0402020204020303" pitchFamily="34" charset="0"/>
              </a:rPr>
              <a:t>и зачем она нужна?</a:t>
            </a:r>
          </a:p>
        </p:txBody>
      </p:sp>
      <p:sp>
        <p:nvSpPr>
          <p:cNvPr id="6" name="Подзаголовок 2">
            <a:extLst>
              <a:ext uri="{FF2B5EF4-FFF2-40B4-BE49-F238E27FC236}">
                <a16:creationId xmlns:a16="http://schemas.microsoft.com/office/drawing/2014/main" xmlns="" id="{72795470-6523-A34E-BA81-EC016386DC96}"/>
              </a:ext>
            </a:extLst>
          </p:cNvPr>
          <p:cNvSpPr txBox="1">
            <a:spLocks/>
          </p:cNvSpPr>
          <p:nvPr/>
        </p:nvSpPr>
        <p:spPr>
          <a:xfrm>
            <a:off x="854012" y="1257994"/>
            <a:ext cx="10630852" cy="4606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endParaRPr lang="ru-RU" dirty="0">
              <a:solidFill>
                <a:srgbClr val="47773F"/>
              </a:solidFill>
              <a:latin typeface="GEOMETRIA-MEDIUM" panose="020B0503020204020204" pitchFamily="34" charset="0"/>
            </a:endParaRPr>
          </a:p>
          <a:p>
            <a:pPr marL="0" indent="0">
              <a:lnSpc>
                <a:spcPct val="120000"/>
              </a:lnSpc>
              <a:spcBef>
                <a:spcPts val="0"/>
              </a:spcBef>
              <a:buNone/>
            </a:pPr>
            <a:endParaRPr lang="ru-RU" dirty="0">
              <a:solidFill>
                <a:srgbClr val="47773F"/>
              </a:solidFill>
              <a:latin typeface="GEOMETRIA-MEDIUM" panose="020B0503020204020204" pitchFamily="34" charset="0"/>
            </a:endParaRPr>
          </a:p>
        </p:txBody>
      </p:sp>
      <p:pic>
        <p:nvPicPr>
          <p:cNvPr id="3" name="Рисунок 2">
            <a:extLst>
              <a:ext uri="{FF2B5EF4-FFF2-40B4-BE49-F238E27FC236}">
                <a16:creationId xmlns:a16="http://schemas.microsoft.com/office/drawing/2014/main" xmlns="" id="{D569630C-E70C-8D42-A45E-2F156D24DFEE}"/>
              </a:ext>
            </a:extLst>
          </p:cNvPr>
          <p:cNvPicPr>
            <a:picLocks noChangeAspect="1"/>
          </p:cNvPicPr>
          <p:nvPr/>
        </p:nvPicPr>
        <p:blipFill>
          <a:blip r:embed="rId3"/>
          <a:stretch>
            <a:fillRect/>
          </a:stretch>
        </p:blipFill>
        <p:spPr>
          <a:xfrm>
            <a:off x="344655" y="-129423"/>
            <a:ext cx="1700713" cy="1700713"/>
          </a:xfrm>
          <a:prstGeom prst="rect">
            <a:avLst/>
          </a:prstGeom>
        </p:spPr>
      </p:pic>
      <p:sp>
        <p:nvSpPr>
          <p:cNvPr id="4" name="TextBox 3">
            <a:extLst>
              <a:ext uri="{FF2B5EF4-FFF2-40B4-BE49-F238E27FC236}">
                <a16:creationId xmlns:a16="http://schemas.microsoft.com/office/drawing/2014/main" xmlns="" id="{C26EE520-9B6E-0C43-A33A-1DDCA61C403A}"/>
              </a:ext>
            </a:extLst>
          </p:cNvPr>
          <p:cNvSpPr txBox="1"/>
          <p:nvPr/>
        </p:nvSpPr>
        <p:spPr>
          <a:xfrm>
            <a:off x="445168" y="1840832"/>
            <a:ext cx="11357811" cy="3539430"/>
          </a:xfrm>
          <a:prstGeom prst="rect">
            <a:avLst/>
          </a:prstGeom>
          <a:noFill/>
        </p:spPr>
        <p:txBody>
          <a:bodyPr wrap="square" rtlCol="0">
            <a:spAutoFit/>
          </a:bodyPr>
          <a:lstStyle/>
          <a:p>
            <a:r>
              <a:rPr lang="ru-RU" sz="2800" b="1" dirty="0"/>
              <a:t>ДЕИНСТИТУАЛИЗАЦИЯ – инструмент развития системы комплексной реабилитации и абилитации детей-инвалидов, предусматривающий создание реабилитационной среды и оказание реабилитационных и абилитационных услуг на дому по месту проживания ребёнка. </a:t>
            </a:r>
          </a:p>
          <a:p>
            <a:r>
              <a:rPr lang="ru-RU" sz="2800" b="1" dirty="0"/>
              <a:t> </a:t>
            </a:r>
          </a:p>
          <a:p>
            <a:r>
              <a:rPr lang="ru-RU" sz="2800" dirty="0"/>
              <a:t>Деинституализация </a:t>
            </a:r>
            <a:r>
              <a:rPr lang="ru-RU" sz="2800" u="sng" dirty="0"/>
              <a:t>не означает </a:t>
            </a:r>
            <a:r>
              <a:rPr lang="ru-RU" sz="2800" dirty="0"/>
              <a:t>замену институциональных форм предоставления реабилитационных услуг детям-инвалидам                         в учреждениях всех форм собственности. </a:t>
            </a:r>
          </a:p>
        </p:txBody>
      </p:sp>
    </p:spTree>
    <p:extLst>
      <p:ext uri="{BB962C8B-B14F-4D97-AF65-F5344CB8AC3E}">
        <p14:creationId xmlns:p14="http://schemas.microsoft.com/office/powerpoint/2010/main" val="1009027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B8FA429-30B6-E140-9CD0-C0F58C72592E}"/>
              </a:ext>
            </a:extLst>
          </p:cNvPr>
          <p:cNvSpPr>
            <a:spLocks noGrp="1"/>
          </p:cNvSpPr>
          <p:nvPr>
            <p:ph type="title"/>
          </p:nvPr>
        </p:nvSpPr>
        <p:spPr>
          <a:xfrm>
            <a:off x="312821" y="365125"/>
            <a:ext cx="11598442" cy="1325563"/>
          </a:xfrm>
        </p:spPr>
        <p:txBody>
          <a:bodyPr>
            <a:normAutofit/>
          </a:bodyPr>
          <a:lstStyle/>
          <a:p>
            <a:r>
              <a:rPr lang="ru-RU" b="1" dirty="0">
                <a:solidFill>
                  <a:srgbClr val="002060"/>
                </a:solidFill>
              </a:rPr>
              <a:t>Основные плюсы деинституализации в системе комплексной реабилитации детей-инвалидов</a:t>
            </a:r>
          </a:p>
        </p:txBody>
      </p:sp>
      <p:sp>
        <p:nvSpPr>
          <p:cNvPr id="6" name="Объект 5">
            <a:extLst>
              <a:ext uri="{FF2B5EF4-FFF2-40B4-BE49-F238E27FC236}">
                <a16:creationId xmlns:a16="http://schemas.microsoft.com/office/drawing/2014/main" xmlns="" id="{E5E93EC5-2F69-AC42-B86B-E8E5445EDD38}"/>
              </a:ext>
            </a:extLst>
          </p:cNvPr>
          <p:cNvSpPr>
            <a:spLocks noGrp="1"/>
          </p:cNvSpPr>
          <p:nvPr>
            <p:ph idx="1"/>
          </p:nvPr>
        </p:nvSpPr>
        <p:spPr>
          <a:xfrm>
            <a:off x="312821" y="2054224"/>
            <a:ext cx="11442032" cy="4490955"/>
          </a:xfrm>
        </p:spPr>
        <p:style>
          <a:lnRef idx="0">
            <a:schemeClr val="accent1"/>
          </a:lnRef>
          <a:fillRef idx="3">
            <a:schemeClr val="accent1"/>
          </a:fillRef>
          <a:effectRef idx="3">
            <a:schemeClr val="accent1"/>
          </a:effectRef>
          <a:fontRef idx="minor">
            <a:schemeClr val="lt1"/>
          </a:fontRef>
        </p:style>
        <p:txBody>
          <a:bodyPr>
            <a:normAutofit/>
          </a:bodyPr>
          <a:lstStyle/>
          <a:p>
            <a:pPr>
              <a:buFont typeface="Wingdings" pitchFamily="2" charset="2"/>
              <a:buChar char="v"/>
            </a:pPr>
            <a:r>
              <a:rPr lang="ru-RU" dirty="0"/>
              <a:t> </a:t>
            </a:r>
            <a:r>
              <a:rPr lang="ru-RU" b="1" dirty="0"/>
              <a:t>Повышение эффективности реабилитационных мероприятий                 и улучшение качества жизни ребёнка-инвалида;</a:t>
            </a:r>
          </a:p>
          <a:p>
            <a:pPr>
              <a:buFont typeface="Wingdings" pitchFamily="2" charset="2"/>
              <a:buChar char="v"/>
            </a:pPr>
            <a:r>
              <a:rPr lang="ru-RU" b="1" dirty="0"/>
              <a:t>Создание дополнительного реабилитационного ресурса                             в лице семьи и местного сообщества; </a:t>
            </a:r>
          </a:p>
          <a:p>
            <a:pPr>
              <a:buFont typeface="Wingdings" pitchFamily="2" charset="2"/>
              <a:buChar char="v"/>
            </a:pPr>
            <a:r>
              <a:rPr lang="ru-RU" b="1" dirty="0"/>
              <a:t> Компенсация ограниченных возможностей институционального роста в системе комплексной реабилитации детей-инвалидов;</a:t>
            </a:r>
          </a:p>
          <a:p>
            <a:pPr>
              <a:buFont typeface="Wingdings" pitchFamily="2" charset="2"/>
              <a:buChar char="v"/>
            </a:pPr>
            <a:r>
              <a:rPr lang="ru-RU" b="1" dirty="0"/>
              <a:t> Развитие специальных социальных служб, осуществляющих поддержку реабилитации детей-инвалидов в семейных условиях на дому (службы сопровождения, выездные бригады, семейные диспетчерские, дистанционные услуги и т.п.);</a:t>
            </a:r>
          </a:p>
          <a:p>
            <a:pPr>
              <a:buFont typeface="Wingdings" pitchFamily="2" charset="2"/>
              <a:buChar char="v"/>
            </a:pPr>
            <a:endParaRPr lang="ru-RU" dirty="0"/>
          </a:p>
        </p:txBody>
      </p:sp>
    </p:spTree>
    <p:extLst>
      <p:ext uri="{BB962C8B-B14F-4D97-AF65-F5344CB8AC3E}">
        <p14:creationId xmlns:p14="http://schemas.microsoft.com/office/powerpoint/2010/main" val="1207193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BE08750-597A-1045-85AC-DC82D04F27FF}"/>
              </a:ext>
            </a:extLst>
          </p:cNvPr>
          <p:cNvSpPr>
            <a:spLocks noGrp="1"/>
          </p:cNvSpPr>
          <p:nvPr>
            <p:ph type="title"/>
          </p:nvPr>
        </p:nvSpPr>
        <p:spPr>
          <a:xfrm>
            <a:off x="71992" y="60023"/>
            <a:ext cx="11767278" cy="1757674"/>
          </a:xfrm>
        </p:spPr>
        <p:txBody>
          <a:bodyPr>
            <a:normAutofit fontScale="90000"/>
          </a:bodyPr>
          <a:lstStyle/>
          <a:p>
            <a:pPr algn="ctr"/>
            <a:r>
              <a:rPr lang="ru-RU" b="1" dirty="0"/>
              <a:t>Эффективность существующей системы                          по обеспечению непрерывности реабилитационного процесса</a:t>
            </a:r>
          </a:p>
        </p:txBody>
      </p:sp>
      <p:cxnSp>
        <p:nvCxnSpPr>
          <p:cNvPr id="5" name="Прямая со стрелкой 4">
            <a:extLst>
              <a:ext uri="{FF2B5EF4-FFF2-40B4-BE49-F238E27FC236}">
                <a16:creationId xmlns:a16="http://schemas.microsoft.com/office/drawing/2014/main" xmlns="" id="{C3234D6E-3A45-D146-9A82-9D042C199CC8}"/>
              </a:ext>
            </a:extLst>
          </p:cNvPr>
          <p:cNvCxnSpPr/>
          <p:nvPr/>
        </p:nvCxnSpPr>
        <p:spPr>
          <a:xfrm>
            <a:off x="1371600" y="5811253"/>
            <a:ext cx="934853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Прямая со стрелкой 6">
            <a:extLst>
              <a:ext uri="{FF2B5EF4-FFF2-40B4-BE49-F238E27FC236}">
                <a16:creationId xmlns:a16="http://schemas.microsoft.com/office/drawing/2014/main" xmlns="" id="{4F2E5416-98F0-DC40-B68B-C9DC7AD5F39D}"/>
              </a:ext>
            </a:extLst>
          </p:cNvPr>
          <p:cNvCxnSpPr/>
          <p:nvPr/>
        </p:nvCxnSpPr>
        <p:spPr>
          <a:xfrm flipV="1">
            <a:off x="1395663" y="2093495"/>
            <a:ext cx="0" cy="37177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Полилиния 13">
            <a:extLst>
              <a:ext uri="{FF2B5EF4-FFF2-40B4-BE49-F238E27FC236}">
                <a16:creationId xmlns:a16="http://schemas.microsoft.com/office/drawing/2014/main" xmlns="" id="{4B2FCC05-D9C6-F544-A695-5869FE856974}"/>
              </a:ext>
            </a:extLst>
          </p:cNvPr>
          <p:cNvSpPr/>
          <p:nvPr/>
        </p:nvSpPr>
        <p:spPr>
          <a:xfrm>
            <a:off x="1431758" y="2322095"/>
            <a:ext cx="9047747" cy="3465094"/>
          </a:xfrm>
          <a:custGeom>
            <a:avLst/>
            <a:gdLst>
              <a:gd name="connsiteX0" fmla="*/ 0 w 9047747"/>
              <a:gd name="connsiteY0" fmla="*/ 0 h 3465094"/>
              <a:gd name="connsiteX1" fmla="*/ 12031 w 9047747"/>
              <a:gd name="connsiteY1" fmla="*/ 84221 h 3465094"/>
              <a:gd name="connsiteX2" fmla="*/ 36095 w 9047747"/>
              <a:gd name="connsiteY2" fmla="*/ 156410 h 3465094"/>
              <a:gd name="connsiteX3" fmla="*/ 48126 w 9047747"/>
              <a:gd name="connsiteY3" fmla="*/ 192505 h 3465094"/>
              <a:gd name="connsiteX4" fmla="*/ 72189 w 9047747"/>
              <a:gd name="connsiteY4" fmla="*/ 264694 h 3465094"/>
              <a:gd name="connsiteX5" fmla="*/ 84221 w 9047747"/>
              <a:gd name="connsiteY5" fmla="*/ 300789 h 3465094"/>
              <a:gd name="connsiteX6" fmla="*/ 108284 w 9047747"/>
              <a:gd name="connsiteY6" fmla="*/ 433137 h 3465094"/>
              <a:gd name="connsiteX7" fmla="*/ 96253 w 9047747"/>
              <a:gd name="connsiteY7" fmla="*/ 517358 h 3465094"/>
              <a:gd name="connsiteX8" fmla="*/ 108284 w 9047747"/>
              <a:gd name="connsiteY8" fmla="*/ 709863 h 3465094"/>
              <a:gd name="connsiteX9" fmla="*/ 120316 w 9047747"/>
              <a:gd name="connsiteY9" fmla="*/ 842210 h 3465094"/>
              <a:gd name="connsiteX10" fmla="*/ 132347 w 9047747"/>
              <a:gd name="connsiteY10" fmla="*/ 914400 h 3465094"/>
              <a:gd name="connsiteX11" fmla="*/ 144379 w 9047747"/>
              <a:gd name="connsiteY11" fmla="*/ 998621 h 3465094"/>
              <a:gd name="connsiteX12" fmla="*/ 168442 w 9047747"/>
              <a:gd name="connsiteY12" fmla="*/ 1130968 h 3465094"/>
              <a:gd name="connsiteX13" fmla="*/ 180474 w 9047747"/>
              <a:gd name="connsiteY13" fmla="*/ 1227221 h 3465094"/>
              <a:gd name="connsiteX14" fmla="*/ 192505 w 9047747"/>
              <a:gd name="connsiteY14" fmla="*/ 1311442 h 3465094"/>
              <a:gd name="connsiteX15" fmla="*/ 204537 w 9047747"/>
              <a:gd name="connsiteY15" fmla="*/ 1431758 h 3465094"/>
              <a:gd name="connsiteX16" fmla="*/ 228600 w 9047747"/>
              <a:gd name="connsiteY16" fmla="*/ 1540042 h 3465094"/>
              <a:gd name="connsiteX17" fmla="*/ 252663 w 9047747"/>
              <a:gd name="connsiteY17" fmla="*/ 1672389 h 3465094"/>
              <a:gd name="connsiteX18" fmla="*/ 276726 w 9047747"/>
              <a:gd name="connsiteY18" fmla="*/ 1864894 h 3465094"/>
              <a:gd name="connsiteX19" fmla="*/ 288758 w 9047747"/>
              <a:gd name="connsiteY19" fmla="*/ 1949116 h 3465094"/>
              <a:gd name="connsiteX20" fmla="*/ 300789 w 9047747"/>
              <a:gd name="connsiteY20" fmla="*/ 1997242 h 3465094"/>
              <a:gd name="connsiteX21" fmla="*/ 324853 w 9047747"/>
              <a:gd name="connsiteY21" fmla="*/ 2129589 h 3465094"/>
              <a:gd name="connsiteX22" fmla="*/ 372979 w 9047747"/>
              <a:gd name="connsiteY22" fmla="*/ 2298031 h 3465094"/>
              <a:gd name="connsiteX23" fmla="*/ 385010 w 9047747"/>
              <a:gd name="connsiteY23" fmla="*/ 2334126 h 3465094"/>
              <a:gd name="connsiteX24" fmla="*/ 457200 w 9047747"/>
              <a:gd name="connsiteY24" fmla="*/ 2466473 h 3465094"/>
              <a:gd name="connsiteX25" fmla="*/ 469231 w 9047747"/>
              <a:gd name="connsiteY25" fmla="*/ 2502568 h 3465094"/>
              <a:gd name="connsiteX26" fmla="*/ 493295 w 9047747"/>
              <a:gd name="connsiteY26" fmla="*/ 2526631 h 3465094"/>
              <a:gd name="connsiteX27" fmla="*/ 541421 w 9047747"/>
              <a:gd name="connsiteY27" fmla="*/ 2598821 h 3465094"/>
              <a:gd name="connsiteX28" fmla="*/ 565484 w 9047747"/>
              <a:gd name="connsiteY28" fmla="*/ 2634916 h 3465094"/>
              <a:gd name="connsiteX29" fmla="*/ 637674 w 9047747"/>
              <a:gd name="connsiteY29" fmla="*/ 2683042 h 3465094"/>
              <a:gd name="connsiteX30" fmla="*/ 697831 w 9047747"/>
              <a:gd name="connsiteY30" fmla="*/ 2731168 h 3465094"/>
              <a:gd name="connsiteX31" fmla="*/ 770021 w 9047747"/>
              <a:gd name="connsiteY31" fmla="*/ 2779294 h 3465094"/>
              <a:gd name="connsiteX32" fmla="*/ 842210 w 9047747"/>
              <a:gd name="connsiteY32" fmla="*/ 2803358 h 3465094"/>
              <a:gd name="connsiteX33" fmla="*/ 902368 w 9047747"/>
              <a:gd name="connsiteY33" fmla="*/ 2851484 h 3465094"/>
              <a:gd name="connsiteX34" fmla="*/ 938463 w 9047747"/>
              <a:gd name="connsiteY34" fmla="*/ 2863516 h 3465094"/>
              <a:gd name="connsiteX35" fmla="*/ 986589 w 9047747"/>
              <a:gd name="connsiteY35" fmla="*/ 2899610 h 3465094"/>
              <a:gd name="connsiteX36" fmla="*/ 1082842 w 9047747"/>
              <a:gd name="connsiteY36" fmla="*/ 2947737 h 3465094"/>
              <a:gd name="connsiteX37" fmla="*/ 1155031 w 9047747"/>
              <a:gd name="connsiteY37" fmla="*/ 2995863 h 3465094"/>
              <a:gd name="connsiteX38" fmla="*/ 1191126 w 9047747"/>
              <a:gd name="connsiteY38" fmla="*/ 3019926 h 3465094"/>
              <a:gd name="connsiteX39" fmla="*/ 1239253 w 9047747"/>
              <a:gd name="connsiteY39" fmla="*/ 3043989 h 3465094"/>
              <a:gd name="connsiteX40" fmla="*/ 1275347 w 9047747"/>
              <a:gd name="connsiteY40" fmla="*/ 3080084 h 3465094"/>
              <a:gd name="connsiteX41" fmla="*/ 1359568 w 9047747"/>
              <a:gd name="connsiteY41" fmla="*/ 3128210 h 3465094"/>
              <a:gd name="connsiteX42" fmla="*/ 1407695 w 9047747"/>
              <a:gd name="connsiteY42" fmla="*/ 3140242 h 3465094"/>
              <a:gd name="connsiteX43" fmla="*/ 1479884 w 9047747"/>
              <a:gd name="connsiteY43" fmla="*/ 3176337 h 3465094"/>
              <a:gd name="connsiteX44" fmla="*/ 1515979 w 9047747"/>
              <a:gd name="connsiteY44" fmla="*/ 3200400 h 3465094"/>
              <a:gd name="connsiteX45" fmla="*/ 1624263 w 9047747"/>
              <a:gd name="connsiteY45" fmla="*/ 3248526 h 3465094"/>
              <a:gd name="connsiteX46" fmla="*/ 1672389 w 9047747"/>
              <a:gd name="connsiteY46" fmla="*/ 3260558 h 3465094"/>
              <a:gd name="connsiteX47" fmla="*/ 1756610 w 9047747"/>
              <a:gd name="connsiteY47" fmla="*/ 3296652 h 3465094"/>
              <a:gd name="connsiteX48" fmla="*/ 1792705 w 9047747"/>
              <a:gd name="connsiteY48" fmla="*/ 3320716 h 3465094"/>
              <a:gd name="connsiteX49" fmla="*/ 1864895 w 9047747"/>
              <a:gd name="connsiteY49" fmla="*/ 3344779 h 3465094"/>
              <a:gd name="connsiteX50" fmla="*/ 1900989 w 9047747"/>
              <a:gd name="connsiteY50" fmla="*/ 3356810 h 3465094"/>
              <a:gd name="connsiteX51" fmla="*/ 1937084 w 9047747"/>
              <a:gd name="connsiteY51" fmla="*/ 3368842 h 3465094"/>
              <a:gd name="connsiteX52" fmla="*/ 1985210 w 9047747"/>
              <a:gd name="connsiteY52" fmla="*/ 3380873 h 3465094"/>
              <a:gd name="connsiteX53" fmla="*/ 2695074 w 9047747"/>
              <a:gd name="connsiteY53" fmla="*/ 3392905 h 3465094"/>
              <a:gd name="connsiteX54" fmla="*/ 2995863 w 9047747"/>
              <a:gd name="connsiteY54" fmla="*/ 3404937 h 3465094"/>
              <a:gd name="connsiteX55" fmla="*/ 3068053 w 9047747"/>
              <a:gd name="connsiteY55" fmla="*/ 3416968 h 3465094"/>
              <a:gd name="connsiteX56" fmla="*/ 3236495 w 9047747"/>
              <a:gd name="connsiteY56" fmla="*/ 3429000 h 3465094"/>
              <a:gd name="connsiteX57" fmla="*/ 3356810 w 9047747"/>
              <a:gd name="connsiteY57" fmla="*/ 3441031 h 3465094"/>
              <a:gd name="connsiteX58" fmla="*/ 3705726 w 9047747"/>
              <a:gd name="connsiteY58" fmla="*/ 3453063 h 3465094"/>
              <a:gd name="connsiteX59" fmla="*/ 4042610 w 9047747"/>
              <a:gd name="connsiteY59" fmla="*/ 3441031 h 3465094"/>
              <a:gd name="connsiteX60" fmla="*/ 4596063 w 9047747"/>
              <a:gd name="connsiteY60" fmla="*/ 3416968 h 3465094"/>
              <a:gd name="connsiteX61" fmla="*/ 5197642 w 9047747"/>
              <a:gd name="connsiteY61" fmla="*/ 3441031 h 3465094"/>
              <a:gd name="connsiteX62" fmla="*/ 5546558 w 9047747"/>
              <a:gd name="connsiteY62" fmla="*/ 3429000 h 3465094"/>
              <a:gd name="connsiteX63" fmla="*/ 5690937 w 9047747"/>
              <a:gd name="connsiteY63" fmla="*/ 3441031 h 3465094"/>
              <a:gd name="connsiteX64" fmla="*/ 5835316 w 9047747"/>
              <a:gd name="connsiteY64" fmla="*/ 3429000 h 3465094"/>
              <a:gd name="connsiteX65" fmla="*/ 6027821 w 9047747"/>
              <a:gd name="connsiteY65" fmla="*/ 3416968 h 3465094"/>
              <a:gd name="connsiteX66" fmla="*/ 6196263 w 9047747"/>
              <a:gd name="connsiteY66" fmla="*/ 3404937 h 3465094"/>
              <a:gd name="connsiteX67" fmla="*/ 6364705 w 9047747"/>
              <a:gd name="connsiteY67" fmla="*/ 3368842 h 3465094"/>
              <a:gd name="connsiteX68" fmla="*/ 6533147 w 9047747"/>
              <a:gd name="connsiteY68" fmla="*/ 3380873 h 3465094"/>
              <a:gd name="connsiteX69" fmla="*/ 6629400 w 9047747"/>
              <a:gd name="connsiteY69" fmla="*/ 3404937 h 3465094"/>
              <a:gd name="connsiteX70" fmla="*/ 6797842 w 9047747"/>
              <a:gd name="connsiteY70" fmla="*/ 3429000 h 3465094"/>
              <a:gd name="connsiteX71" fmla="*/ 6845968 w 9047747"/>
              <a:gd name="connsiteY71" fmla="*/ 3441031 h 3465094"/>
              <a:gd name="connsiteX72" fmla="*/ 6882063 w 9047747"/>
              <a:gd name="connsiteY72" fmla="*/ 3453063 h 3465094"/>
              <a:gd name="connsiteX73" fmla="*/ 7206916 w 9047747"/>
              <a:gd name="connsiteY73" fmla="*/ 3465094 h 3465094"/>
              <a:gd name="connsiteX74" fmla="*/ 7796463 w 9047747"/>
              <a:gd name="connsiteY74" fmla="*/ 3465094 h 3465094"/>
              <a:gd name="connsiteX75" fmla="*/ 7904747 w 9047747"/>
              <a:gd name="connsiteY75" fmla="*/ 3453063 h 3465094"/>
              <a:gd name="connsiteX76" fmla="*/ 8145379 w 9047747"/>
              <a:gd name="connsiteY76" fmla="*/ 3453063 h 3465094"/>
              <a:gd name="connsiteX77" fmla="*/ 8181474 w 9047747"/>
              <a:gd name="connsiteY77" fmla="*/ 3441031 h 3465094"/>
              <a:gd name="connsiteX78" fmla="*/ 8301789 w 9047747"/>
              <a:gd name="connsiteY78" fmla="*/ 3416968 h 3465094"/>
              <a:gd name="connsiteX79" fmla="*/ 8349916 w 9047747"/>
              <a:gd name="connsiteY79" fmla="*/ 3404937 h 3465094"/>
              <a:gd name="connsiteX80" fmla="*/ 8542421 w 9047747"/>
              <a:gd name="connsiteY80" fmla="*/ 3380873 h 3465094"/>
              <a:gd name="connsiteX81" fmla="*/ 8578516 w 9047747"/>
              <a:gd name="connsiteY81" fmla="*/ 3368842 h 3465094"/>
              <a:gd name="connsiteX82" fmla="*/ 8626642 w 9047747"/>
              <a:gd name="connsiteY82" fmla="*/ 3356810 h 3465094"/>
              <a:gd name="connsiteX83" fmla="*/ 8698831 w 9047747"/>
              <a:gd name="connsiteY83" fmla="*/ 3308684 h 3465094"/>
              <a:gd name="connsiteX84" fmla="*/ 8734926 w 9047747"/>
              <a:gd name="connsiteY84" fmla="*/ 3284621 h 3465094"/>
              <a:gd name="connsiteX85" fmla="*/ 8807116 w 9047747"/>
              <a:gd name="connsiteY85" fmla="*/ 3260558 h 3465094"/>
              <a:gd name="connsiteX86" fmla="*/ 8843210 w 9047747"/>
              <a:gd name="connsiteY86" fmla="*/ 3248526 h 3465094"/>
              <a:gd name="connsiteX87" fmla="*/ 8915400 w 9047747"/>
              <a:gd name="connsiteY87" fmla="*/ 3296652 h 3465094"/>
              <a:gd name="connsiteX88" fmla="*/ 8987589 w 9047747"/>
              <a:gd name="connsiteY88" fmla="*/ 3320716 h 3465094"/>
              <a:gd name="connsiteX89" fmla="*/ 9047747 w 9047747"/>
              <a:gd name="connsiteY89" fmla="*/ 3308684 h 346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47747" h="3465094">
                <a:moveTo>
                  <a:pt x="0" y="0"/>
                </a:moveTo>
                <a:cubicBezTo>
                  <a:pt x="4010" y="28074"/>
                  <a:pt x="5654" y="56589"/>
                  <a:pt x="12031" y="84221"/>
                </a:cubicBezTo>
                <a:cubicBezTo>
                  <a:pt x="17735" y="108936"/>
                  <a:pt x="28074" y="132347"/>
                  <a:pt x="36095" y="156410"/>
                </a:cubicBezTo>
                <a:lnTo>
                  <a:pt x="48126" y="192505"/>
                </a:lnTo>
                <a:lnTo>
                  <a:pt x="72189" y="264694"/>
                </a:lnTo>
                <a:cubicBezTo>
                  <a:pt x="76200" y="276726"/>
                  <a:pt x="82136" y="288279"/>
                  <a:pt x="84221" y="300789"/>
                </a:cubicBezTo>
                <a:cubicBezTo>
                  <a:pt x="99615" y="393150"/>
                  <a:pt x="91469" y="349057"/>
                  <a:pt x="108284" y="433137"/>
                </a:cubicBezTo>
                <a:cubicBezTo>
                  <a:pt x="104274" y="461211"/>
                  <a:pt x="96253" y="488999"/>
                  <a:pt x="96253" y="517358"/>
                </a:cubicBezTo>
                <a:cubicBezTo>
                  <a:pt x="96253" y="581652"/>
                  <a:pt x="103535" y="645745"/>
                  <a:pt x="108284" y="709863"/>
                </a:cubicBezTo>
                <a:cubicBezTo>
                  <a:pt x="111556" y="754040"/>
                  <a:pt x="115140" y="798216"/>
                  <a:pt x="120316" y="842210"/>
                </a:cubicBezTo>
                <a:cubicBezTo>
                  <a:pt x="123166" y="866438"/>
                  <a:pt x="128638" y="890288"/>
                  <a:pt x="132347" y="914400"/>
                </a:cubicBezTo>
                <a:cubicBezTo>
                  <a:pt x="136659" y="942429"/>
                  <a:pt x="139717" y="970648"/>
                  <a:pt x="144379" y="998621"/>
                </a:cubicBezTo>
                <a:cubicBezTo>
                  <a:pt x="165102" y="1122961"/>
                  <a:pt x="148386" y="990580"/>
                  <a:pt x="168442" y="1130968"/>
                </a:cubicBezTo>
                <a:cubicBezTo>
                  <a:pt x="173015" y="1162977"/>
                  <a:pt x="176201" y="1195171"/>
                  <a:pt x="180474" y="1227221"/>
                </a:cubicBezTo>
                <a:cubicBezTo>
                  <a:pt x="184222" y="1255331"/>
                  <a:pt x="189192" y="1283278"/>
                  <a:pt x="192505" y="1311442"/>
                </a:cubicBezTo>
                <a:cubicBezTo>
                  <a:pt x="197214" y="1351471"/>
                  <a:pt x="199210" y="1391806"/>
                  <a:pt x="204537" y="1431758"/>
                </a:cubicBezTo>
                <a:cubicBezTo>
                  <a:pt x="216482" y="1521350"/>
                  <a:pt x="214299" y="1461388"/>
                  <a:pt x="228600" y="1540042"/>
                </a:cubicBezTo>
                <a:cubicBezTo>
                  <a:pt x="257340" y="1698113"/>
                  <a:pt x="225373" y="1563235"/>
                  <a:pt x="252663" y="1672389"/>
                </a:cubicBezTo>
                <a:cubicBezTo>
                  <a:pt x="260684" y="1736557"/>
                  <a:pt x="267580" y="1800876"/>
                  <a:pt x="276726" y="1864894"/>
                </a:cubicBezTo>
                <a:cubicBezTo>
                  <a:pt x="280737" y="1892968"/>
                  <a:pt x="283685" y="1921214"/>
                  <a:pt x="288758" y="1949116"/>
                </a:cubicBezTo>
                <a:cubicBezTo>
                  <a:pt x="291716" y="1965385"/>
                  <a:pt x="297546" y="1981027"/>
                  <a:pt x="300789" y="1997242"/>
                </a:cubicBezTo>
                <a:cubicBezTo>
                  <a:pt x="319212" y="2089358"/>
                  <a:pt x="305497" y="2045715"/>
                  <a:pt x="324853" y="2129589"/>
                </a:cubicBezTo>
                <a:cubicBezTo>
                  <a:pt x="347517" y="2227799"/>
                  <a:pt x="344249" y="2211839"/>
                  <a:pt x="372979" y="2298031"/>
                </a:cubicBezTo>
                <a:cubicBezTo>
                  <a:pt x="376989" y="2310063"/>
                  <a:pt x="379338" y="2322783"/>
                  <a:pt x="385010" y="2334126"/>
                </a:cubicBezTo>
                <a:cubicBezTo>
                  <a:pt x="439604" y="2443312"/>
                  <a:pt x="413239" y="2400532"/>
                  <a:pt x="457200" y="2466473"/>
                </a:cubicBezTo>
                <a:cubicBezTo>
                  <a:pt x="461210" y="2478505"/>
                  <a:pt x="462706" y="2491693"/>
                  <a:pt x="469231" y="2502568"/>
                </a:cubicBezTo>
                <a:cubicBezTo>
                  <a:pt x="475067" y="2512295"/>
                  <a:pt x="486489" y="2517556"/>
                  <a:pt x="493295" y="2526631"/>
                </a:cubicBezTo>
                <a:cubicBezTo>
                  <a:pt x="510647" y="2549767"/>
                  <a:pt x="525379" y="2574758"/>
                  <a:pt x="541421" y="2598821"/>
                </a:cubicBezTo>
                <a:cubicBezTo>
                  <a:pt x="549442" y="2610853"/>
                  <a:pt x="553452" y="2626895"/>
                  <a:pt x="565484" y="2634916"/>
                </a:cubicBezTo>
                <a:lnTo>
                  <a:pt x="637674" y="2683042"/>
                </a:lnTo>
                <a:cubicBezTo>
                  <a:pt x="682135" y="2749735"/>
                  <a:pt x="636299" y="2696984"/>
                  <a:pt x="697831" y="2731168"/>
                </a:cubicBezTo>
                <a:cubicBezTo>
                  <a:pt x="723112" y="2745213"/>
                  <a:pt x="742585" y="2770148"/>
                  <a:pt x="770021" y="2779294"/>
                </a:cubicBezTo>
                <a:lnTo>
                  <a:pt x="842210" y="2803358"/>
                </a:lnTo>
                <a:cubicBezTo>
                  <a:pt x="864591" y="2825738"/>
                  <a:pt x="872015" y="2836307"/>
                  <a:pt x="902368" y="2851484"/>
                </a:cubicBezTo>
                <a:cubicBezTo>
                  <a:pt x="913712" y="2857156"/>
                  <a:pt x="926431" y="2859505"/>
                  <a:pt x="938463" y="2863516"/>
                </a:cubicBezTo>
                <a:cubicBezTo>
                  <a:pt x="954505" y="2875547"/>
                  <a:pt x="969268" y="2889506"/>
                  <a:pt x="986589" y="2899610"/>
                </a:cubicBezTo>
                <a:cubicBezTo>
                  <a:pt x="1017574" y="2917685"/>
                  <a:pt x="1052995" y="2927839"/>
                  <a:pt x="1082842" y="2947737"/>
                </a:cubicBezTo>
                <a:lnTo>
                  <a:pt x="1155031" y="2995863"/>
                </a:lnTo>
                <a:cubicBezTo>
                  <a:pt x="1167063" y="3003884"/>
                  <a:pt x="1178192" y="3013459"/>
                  <a:pt x="1191126" y="3019926"/>
                </a:cubicBezTo>
                <a:lnTo>
                  <a:pt x="1239253" y="3043989"/>
                </a:lnTo>
                <a:cubicBezTo>
                  <a:pt x="1251284" y="3056021"/>
                  <a:pt x="1262276" y="3069191"/>
                  <a:pt x="1275347" y="3080084"/>
                </a:cubicBezTo>
                <a:cubicBezTo>
                  <a:pt x="1294386" y="3095950"/>
                  <a:pt x="1338173" y="3120187"/>
                  <a:pt x="1359568" y="3128210"/>
                </a:cubicBezTo>
                <a:cubicBezTo>
                  <a:pt x="1375051" y="3134016"/>
                  <a:pt x="1391653" y="3136231"/>
                  <a:pt x="1407695" y="3140242"/>
                </a:cubicBezTo>
                <a:cubicBezTo>
                  <a:pt x="1511129" y="3209199"/>
                  <a:pt x="1380264" y="3126527"/>
                  <a:pt x="1479884" y="3176337"/>
                </a:cubicBezTo>
                <a:cubicBezTo>
                  <a:pt x="1492818" y="3182804"/>
                  <a:pt x="1503424" y="3193226"/>
                  <a:pt x="1515979" y="3200400"/>
                </a:cubicBezTo>
                <a:cubicBezTo>
                  <a:pt x="1545330" y="3217172"/>
                  <a:pt x="1593321" y="3238212"/>
                  <a:pt x="1624263" y="3248526"/>
                </a:cubicBezTo>
                <a:cubicBezTo>
                  <a:pt x="1639950" y="3253755"/>
                  <a:pt x="1656347" y="3256547"/>
                  <a:pt x="1672389" y="3260558"/>
                </a:cubicBezTo>
                <a:cubicBezTo>
                  <a:pt x="1763013" y="3320973"/>
                  <a:pt x="1647834" y="3250033"/>
                  <a:pt x="1756610" y="3296652"/>
                </a:cubicBezTo>
                <a:cubicBezTo>
                  <a:pt x="1769901" y="3302348"/>
                  <a:pt x="1779491" y="3314843"/>
                  <a:pt x="1792705" y="3320716"/>
                </a:cubicBezTo>
                <a:cubicBezTo>
                  <a:pt x="1815884" y="3331018"/>
                  <a:pt x="1840832" y="3336758"/>
                  <a:pt x="1864895" y="3344779"/>
                </a:cubicBezTo>
                <a:lnTo>
                  <a:pt x="1900989" y="3356810"/>
                </a:lnTo>
                <a:cubicBezTo>
                  <a:pt x="1913021" y="3360821"/>
                  <a:pt x="1924780" y="3365766"/>
                  <a:pt x="1937084" y="3368842"/>
                </a:cubicBezTo>
                <a:cubicBezTo>
                  <a:pt x="1953126" y="3372852"/>
                  <a:pt x="1968683" y="3380348"/>
                  <a:pt x="1985210" y="3380873"/>
                </a:cubicBezTo>
                <a:cubicBezTo>
                  <a:pt x="2221746" y="3388382"/>
                  <a:pt x="2458453" y="3388894"/>
                  <a:pt x="2695074" y="3392905"/>
                </a:cubicBezTo>
                <a:cubicBezTo>
                  <a:pt x="2795337" y="3396916"/>
                  <a:pt x="2895728" y="3398477"/>
                  <a:pt x="2995863" y="3404937"/>
                </a:cubicBezTo>
                <a:cubicBezTo>
                  <a:pt x="3020208" y="3406508"/>
                  <a:pt x="3043779" y="3414541"/>
                  <a:pt x="3068053" y="3416968"/>
                </a:cubicBezTo>
                <a:cubicBezTo>
                  <a:pt x="3124064" y="3422569"/>
                  <a:pt x="3180399" y="3424325"/>
                  <a:pt x="3236495" y="3429000"/>
                </a:cubicBezTo>
                <a:cubicBezTo>
                  <a:pt x="3276661" y="3432347"/>
                  <a:pt x="3316558" y="3438967"/>
                  <a:pt x="3356810" y="3441031"/>
                </a:cubicBezTo>
                <a:cubicBezTo>
                  <a:pt x="3473032" y="3446991"/>
                  <a:pt x="3589421" y="3449052"/>
                  <a:pt x="3705726" y="3453063"/>
                </a:cubicBezTo>
                <a:lnTo>
                  <a:pt x="4042610" y="3441031"/>
                </a:lnTo>
                <a:cubicBezTo>
                  <a:pt x="4558731" y="3425625"/>
                  <a:pt x="4353592" y="3451608"/>
                  <a:pt x="4596063" y="3416968"/>
                </a:cubicBezTo>
                <a:cubicBezTo>
                  <a:pt x="4808537" y="3487795"/>
                  <a:pt x="4656380" y="3441031"/>
                  <a:pt x="5197642" y="3441031"/>
                </a:cubicBezTo>
                <a:cubicBezTo>
                  <a:pt x="5314016" y="3441031"/>
                  <a:pt x="5430253" y="3433010"/>
                  <a:pt x="5546558" y="3429000"/>
                </a:cubicBezTo>
                <a:cubicBezTo>
                  <a:pt x="5594684" y="3433010"/>
                  <a:pt x="5642644" y="3441031"/>
                  <a:pt x="5690937" y="3441031"/>
                </a:cubicBezTo>
                <a:cubicBezTo>
                  <a:pt x="5739230" y="3441031"/>
                  <a:pt x="5787146" y="3432441"/>
                  <a:pt x="5835316" y="3429000"/>
                </a:cubicBezTo>
                <a:lnTo>
                  <a:pt x="6027821" y="3416968"/>
                </a:lnTo>
                <a:lnTo>
                  <a:pt x="6196263" y="3404937"/>
                </a:lnTo>
                <a:cubicBezTo>
                  <a:pt x="6299127" y="3370648"/>
                  <a:pt x="6243284" y="3384019"/>
                  <a:pt x="6364705" y="3368842"/>
                </a:cubicBezTo>
                <a:cubicBezTo>
                  <a:pt x="6420852" y="3372852"/>
                  <a:pt x="6477166" y="3374980"/>
                  <a:pt x="6533147" y="3380873"/>
                </a:cubicBezTo>
                <a:cubicBezTo>
                  <a:pt x="6693015" y="3397701"/>
                  <a:pt x="6519779" y="3385006"/>
                  <a:pt x="6629400" y="3404937"/>
                </a:cubicBezTo>
                <a:cubicBezTo>
                  <a:pt x="6873445" y="3449308"/>
                  <a:pt x="6600518" y="3389535"/>
                  <a:pt x="6797842" y="3429000"/>
                </a:cubicBezTo>
                <a:cubicBezTo>
                  <a:pt x="6814057" y="3432243"/>
                  <a:pt x="6830069" y="3436488"/>
                  <a:pt x="6845968" y="3441031"/>
                </a:cubicBezTo>
                <a:cubicBezTo>
                  <a:pt x="6858163" y="3444515"/>
                  <a:pt x="6869409" y="3452219"/>
                  <a:pt x="6882063" y="3453063"/>
                </a:cubicBezTo>
                <a:cubicBezTo>
                  <a:pt x="6990182" y="3460271"/>
                  <a:pt x="7098632" y="3461084"/>
                  <a:pt x="7206916" y="3465094"/>
                </a:cubicBezTo>
                <a:cubicBezTo>
                  <a:pt x="7420607" y="3393866"/>
                  <a:pt x="7193410" y="3465094"/>
                  <a:pt x="7796463" y="3465094"/>
                </a:cubicBezTo>
                <a:cubicBezTo>
                  <a:pt x="7832780" y="3465094"/>
                  <a:pt x="7868652" y="3457073"/>
                  <a:pt x="7904747" y="3453063"/>
                </a:cubicBezTo>
                <a:cubicBezTo>
                  <a:pt x="8012752" y="3417060"/>
                  <a:pt x="7889852" y="3453063"/>
                  <a:pt x="8145379" y="3453063"/>
                </a:cubicBezTo>
                <a:cubicBezTo>
                  <a:pt x="8158062" y="3453063"/>
                  <a:pt x="8169116" y="3443883"/>
                  <a:pt x="8181474" y="3441031"/>
                </a:cubicBezTo>
                <a:cubicBezTo>
                  <a:pt x="8221326" y="3431834"/>
                  <a:pt x="8262111" y="3426887"/>
                  <a:pt x="8301789" y="3416968"/>
                </a:cubicBezTo>
                <a:cubicBezTo>
                  <a:pt x="8317831" y="3412958"/>
                  <a:pt x="8333774" y="3408524"/>
                  <a:pt x="8349916" y="3404937"/>
                </a:cubicBezTo>
                <a:cubicBezTo>
                  <a:pt x="8435987" y="3385810"/>
                  <a:pt x="8427670" y="3391305"/>
                  <a:pt x="8542421" y="3380873"/>
                </a:cubicBezTo>
                <a:cubicBezTo>
                  <a:pt x="8554453" y="3376863"/>
                  <a:pt x="8566322" y="3372326"/>
                  <a:pt x="8578516" y="3368842"/>
                </a:cubicBezTo>
                <a:cubicBezTo>
                  <a:pt x="8594416" y="3364299"/>
                  <a:pt x="8611852" y="3364205"/>
                  <a:pt x="8626642" y="3356810"/>
                </a:cubicBezTo>
                <a:cubicBezTo>
                  <a:pt x="8652509" y="3343876"/>
                  <a:pt x="8674768" y="3324726"/>
                  <a:pt x="8698831" y="3308684"/>
                </a:cubicBezTo>
                <a:cubicBezTo>
                  <a:pt x="8710863" y="3300663"/>
                  <a:pt x="8721208" y="3289194"/>
                  <a:pt x="8734926" y="3284621"/>
                </a:cubicBezTo>
                <a:lnTo>
                  <a:pt x="8807116" y="3260558"/>
                </a:lnTo>
                <a:lnTo>
                  <a:pt x="8843210" y="3248526"/>
                </a:lnTo>
                <a:cubicBezTo>
                  <a:pt x="8867273" y="3264568"/>
                  <a:pt x="8887964" y="3287506"/>
                  <a:pt x="8915400" y="3296652"/>
                </a:cubicBezTo>
                <a:lnTo>
                  <a:pt x="8987589" y="3320716"/>
                </a:lnTo>
                <a:lnTo>
                  <a:pt x="9047747" y="3308684"/>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ru-RU"/>
          </a:p>
        </p:txBody>
      </p:sp>
      <p:sp>
        <p:nvSpPr>
          <p:cNvPr id="16" name="Полилиния 15">
            <a:extLst>
              <a:ext uri="{FF2B5EF4-FFF2-40B4-BE49-F238E27FC236}">
                <a16:creationId xmlns:a16="http://schemas.microsoft.com/office/drawing/2014/main" xmlns="" id="{1F8E1960-7378-5248-961F-4369BE259DC8}"/>
              </a:ext>
            </a:extLst>
          </p:cNvPr>
          <p:cNvSpPr/>
          <p:nvPr/>
        </p:nvSpPr>
        <p:spPr>
          <a:xfrm>
            <a:off x="1424066" y="2068643"/>
            <a:ext cx="8949127" cy="3822491"/>
          </a:xfrm>
          <a:custGeom>
            <a:avLst/>
            <a:gdLst>
              <a:gd name="connsiteX0" fmla="*/ 0 w 8949127"/>
              <a:gd name="connsiteY0" fmla="*/ 3822491 h 3822491"/>
              <a:gd name="connsiteX1" fmla="*/ 29980 w 8949127"/>
              <a:gd name="connsiteY1" fmla="*/ 3597639 h 3822491"/>
              <a:gd name="connsiteX2" fmla="*/ 59960 w 8949127"/>
              <a:gd name="connsiteY2" fmla="*/ 3552668 h 3822491"/>
              <a:gd name="connsiteX3" fmla="*/ 89941 w 8949127"/>
              <a:gd name="connsiteY3" fmla="*/ 3462727 h 3822491"/>
              <a:gd name="connsiteX4" fmla="*/ 134911 w 8949127"/>
              <a:gd name="connsiteY4" fmla="*/ 3132944 h 3822491"/>
              <a:gd name="connsiteX5" fmla="*/ 149901 w 8949127"/>
              <a:gd name="connsiteY5" fmla="*/ 3057993 h 3822491"/>
              <a:gd name="connsiteX6" fmla="*/ 179882 w 8949127"/>
              <a:gd name="connsiteY6" fmla="*/ 2968052 h 3822491"/>
              <a:gd name="connsiteX7" fmla="*/ 209862 w 8949127"/>
              <a:gd name="connsiteY7" fmla="*/ 2818150 h 3822491"/>
              <a:gd name="connsiteX8" fmla="*/ 254832 w 8949127"/>
              <a:gd name="connsiteY8" fmla="*/ 2698229 h 3822491"/>
              <a:gd name="connsiteX9" fmla="*/ 269823 w 8949127"/>
              <a:gd name="connsiteY9" fmla="*/ 2608288 h 3822491"/>
              <a:gd name="connsiteX10" fmla="*/ 299803 w 8949127"/>
              <a:gd name="connsiteY10" fmla="*/ 2503357 h 3822491"/>
              <a:gd name="connsiteX11" fmla="*/ 329783 w 8949127"/>
              <a:gd name="connsiteY11" fmla="*/ 2398426 h 3822491"/>
              <a:gd name="connsiteX12" fmla="*/ 359764 w 8949127"/>
              <a:gd name="connsiteY12" fmla="*/ 2353455 h 3822491"/>
              <a:gd name="connsiteX13" fmla="*/ 404734 w 8949127"/>
              <a:gd name="connsiteY13" fmla="*/ 2248524 h 3822491"/>
              <a:gd name="connsiteX14" fmla="*/ 464695 w 8949127"/>
              <a:gd name="connsiteY14" fmla="*/ 2158583 h 3822491"/>
              <a:gd name="connsiteX15" fmla="*/ 494675 w 8949127"/>
              <a:gd name="connsiteY15" fmla="*/ 2113613 h 3822491"/>
              <a:gd name="connsiteX16" fmla="*/ 539645 w 8949127"/>
              <a:gd name="connsiteY16" fmla="*/ 2068642 h 3822491"/>
              <a:gd name="connsiteX17" fmla="*/ 614596 w 8949127"/>
              <a:gd name="connsiteY17" fmla="*/ 1993691 h 3822491"/>
              <a:gd name="connsiteX18" fmla="*/ 689547 w 8949127"/>
              <a:gd name="connsiteY18" fmla="*/ 1918741 h 3822491"/>
              <a:gd name="connsiteX19" fmla="*/ 764498 w 8949127"/>
              <a:gd name="connsiteY19" fmla="*/ 1843790 h 3822491"/>
              <a:gd name="connsiteX20" fmla="*/ 794478 w 8949127"/>
              <a:gd name="connsiteY20" fmla="*/ 1813809 h 3822491"/>
              <a:gd name="connsiteX21" fmla="*/ 854439 w 8949127"/>
              <a:gd name="connsiteY21" fmla="*/ 1768839 h 3822491"/>
              <a:gd name="connsiteX22" fmla="*/ 989350 w 8949127"/>
              <a:gd name="connsiteY22" fmla="*/ 1633927 h 3822491"/>
              <a:gd name="connsiteX23" fmla="*/ 1019331 w 8949127"/>
              <a:gd name="connsiteY23" fmla="*/ 1603947 h 3822491"/>
              <a:gd name="connsiteX24" fmla="*/ 1079291 w 8949127"/>
              <a:gd name="connsiteY24" fmla="*/ 1558977 h 3822491"/>
              <a:gd name="connsiteX25" fmla="*/ 1124262 w 8949127"/>
              <a:gd name="connsiteY25" fmla="*/ 1528996 h 3822491"/>
              <a:gd name="connsiteX26" fmla="*/ 1274164 w 8949127"/>
              <a:gd name="connsiteY26" fmla="*/ 1409075 h 3822491"/>
              <a:gd name="connsiteX27" fmla="*/ 1364104 w 8949127"/>
              <a:gd name="connsiteY27" fmla="*/ 1319134 h 3822491"/>
              <a:gd name="connsiteX28" fmla="*/ 1409075 w 8949127"/>
              <a:gd name="connsiteY28" fmla="*/ 1289154 h 3822491"/>
              <a:gd name="connsiteX29" fmla="*/ 1469036 w 8949127"/>
              <a:gd name="connsiteY29" fmla="*/ 1244183 h 3822491"/>
              <a:gd name="connsiteX30" fmla="*/ 1588957 w 8949127"/>
              <a:gd name="connsiteY30" fmla="*/ 1169232 h 3822491"/>
              <a:gd name="connsiteX31" fmla="*/ 1858780 w 8949127"/>
              <a:gd name="connsiteY31" fmla="*/ 989350 h 3822491"/>
              <a:gd name="connsiteX32" fmla="*/ 1933731 w 8949127"/>
              <a:gd name="connsiteY32" fmla="*/ 959370 h 3822491"/>
              <a:gd name="connsiteX33" fmla="*/ 1978701 w 8949127"/>
              <a:gd name="connsiteY33" fmla="*/ 944380 h 3822491"/>
              <a:gd name="connsiteX34" fmla="*/ 2128603 w 8949127"/>
              <a:gd name="connsiteY34" fmla="*/ 869429 h 3822491"/>
              <a:gd name="connsiteX35" fmla="*/ 2263514 w 8949127"/>
              <a:gd name="connsiteY35" fmla="*/ 809468 h 3822491"/>
              <a:gd name="connsiteX36" fmla="*/ 2368445 w 8949127"/>
              <a:gd name="connsiteY36" fmla="*/ 764498 h 3822491"/>
              <a:gd name="connsiteX37" fmla="*/ 2473377 w 8949127"/>
              <a:gd name="connsiteY37" fmla="*/ 704537 h 3822491"/>
              <a:gd name="connsiteX38" fmla="*/ 2623278 w 8949127"/>
              <a:gd name="connsiteY38" fmla="*/ 629587 h 3822491"/>
              <a:gd name="connsiteX39" fmla="*/ 2668249 w 8949127"/>
              <a:gd name="connsiteY39" fmla="*/ 599606 h 3822491"/>
              <a:gd name="connsiteX40" fmla="*/ 2758190 w 8949127"/>
              <a:gd name="connsiteY40" fmla="*/ 569626 h 3822491"/>
              <a:gd name="connsiteX41" fmla="*/ 2833141 w 8949127"/>
              <a:gd name="connsiteY41" fmla="*/ 524655 h 3822491"/>
              <a:gd name="connsiteX42" fmla="*/ 2938072 w 8949127"/>
              <a:gd name="connsiteY42" fmla="*/ 509665 h 3822491"/>
              <a:gd name="connsiteX43" fmla="*/ 3117954 w 8949127"/>
              <a:gd name="connsiteY43" fmla="*/ 464695 h 3822491"/>
              <a:gd name="connsiteX44" fmla="*/ 3357796 w 8949127"/>
              <a:gd name="connsiteY44" fmla="*/ 419724 h 3822491"/>
              <a:gd name="connsiteX45" fmla="*/ 3627619 w 8949127"/>
              <a:gd name="connsiteY45" fmla="*/ 389744 h 3822491"/>
              <a:gd name="connsiteX46" fmla="*/ 3822491 w 8949127"/>
              <a:gd name="connsiteY46" fmla="*/ 359764 h 3822491"/>
              <a:gd name="connsiteX47" fmla="*/ 4197245 w 8949127"/>
              <a:gd name="connsiteY47" fmla="*/ 299803 h 3822491"/>
              <a:gd name="connsiteX48" fmla="*/ 4242216 w 8949127"/>
              <a:gd name="connsiteY48" fmla="*/ 284813 h 3822491"/>
              <a:gd name="connsiteX49" fmla="*/ 4751882 w 8949127"/>
              <a:gd name="connsiteY49" fmla="*/ 179882 h 3822491"/>
              <a:gd name="connsiteX50" fmla="*/ 4991724 w 8949127"/>
              <a:gd name="connsiteY50" fmla="*/ 134911 h 3822491"/>
              <a:gd name="connsiteX51" fmla="*/ 5231567 w 8949127"/>
              <a:gd name="connsiteY51" fmla="*/ 104931 h 3822491"/>
              <a:gd name="connsiteX52" fmla="*/ 5831173 w 8949127"/>
              <a:gd name="connsiteY52" fmla="*/ 119921 h 3822491"/>
              <a:gd name="connsiteX53" fmla="*/ 6130977 w 8949127"/>
              <a:gd name="connsiteY53" fmla="*/ 134911 h 3822491"/>
              <a:gd name="connsiteX54" fmla="*/ 6640642 w 8949127"/>
              <a:gd name="connsiteY54" fmla="*/ 119921 h 3822491"/>
              <a:gd name="connsiteX55" fmla="*/ 6715593 w 8949127"/>
              <a:gd name="connsiteY55" fmla="*/ 104931 h 3822491"/>
              <a:gd name="connsiteX56" fmla="*/ 7030386 w 8949127"/>
              <a:gd name="connsiteY56" fmla="*/ 59960 h 3822491"/>
              <a:gd name="connsiteX57" fmla="*/ 7150308 w 8949127"/>
              <a:gd name="connsiteY57" fmla="*/ 29980 h 3822491"/>
              <a:gd name="connsiteX58" fmla="*/ 7420131 w 8949127"/>
              <a:gd name="connsiteY58" fmla="*/ 0 h 3822491"/>
              <a:gd name="connsiteX59" fmla="*/ 7674964 w 8949127"/>
              <a:gd name="connsiteY59" fmla="*/ 14990 h 3822491"/>
              <a:gd name="connsiteX60" fmla="*/ 7719934 w 8949127"/>
              <a:gd name="connsiteY60" fmla="*/ 29980 h 3822491"/>
              <a:gd name="connsiteX61" fmla="*/ 7944786 w 8949127"/>
              <a:gd name="connsiteY61" fmla="*/ 59960 h 3822491"/>
              <a:gd name="connsiteX62" fmla="*/ 8229600 w 8949127"/>
              <a:gd name="connsiteY62" fmla="*/ 134911 h 3822491"/>
              <a:gd name="connsiteX63" fmla="*/ 8439462 w 8949127"/>
              <a:gd name="connsiteY63" fmla="*/ 149901 h 3822491"/>
              <a:gd name="connsiteX64" fmla="*/ 8604354 w 8949127"/>
              <a:gd name="connsiteY64" fmla="*/ 164891 h 3822491"/>
              <a:gd name="connsiteX65" fmla="*/ 8949127 w 8949127"/>
              <a:gd name="connsiteY65" fmla="*/ 164891 h 38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949127" h="3822491">
                <a:moveTo>
                  <a:pt x="0" y="3822491"/>
                </a:moveTo>
                <a:cubicBezTo>
                  <a:pt x="840" y="3815772"/>
                  <a:pt x="25547" y="3612416"/>
                  <a:pt x="29980" y="3597639"/>
                </a:cubicBezTo>
                <a:cubicBezTo>
                  <a:pt x="35157" y="3580383"/>
                  <a:pt x="52643" y="3569131"/>
                  <a:pt x="59960" y="3552668"/>
                </a:cubicBezTo>
                <a:cubicBezTo>
                  <a:pt x="72795" y="3523790"/>
                  <a:pt x="89941" y="3462727"/>
                  <a:pt x="89941" y="3462727"/>
                </a:cubicBezTo>
                <a:cubicBezTo>
                  <a:pt x="108721" y="3312483"/>
                  <a:pt x="112323" y="3257181"/>
                  <a:pt x="134911" y="3132944"/>
                </a:cubicBezTo>
                <a:cubicBezTo>
                  <a:pt x="139469" y="3107877"/>
                  <a:pt x="143197" y="3082574"/>
                  <a:pt x="149901" y="3057993"/>
                </a:cubicBezTo>
                <a:cubicBezTo>
                  <a:pt x="158216" y="3027504"/>
                  <a:pt x="179882" y="2968052"/>
                  <a:pt x="179882" y="2968052"/>
                </a:cubicBezTo>
                <a:cubicBezTo>
                  <a:pt x="191661" y="2897379"/>
                  <a:pt x="191973" y="2880762"/>
                  <a:pt x="209862" y="2818150"/>
                </a:cubicBezTo>
                <a:cubicBezTo>
                  <a:pt x="221611" y="2777029"/>
                  <a:pt x="238994" y="2737824"/>
                  <a:pt x="254832" y="2698229"/>
                </a:cubicBezTo>
                <a:cubicBezTo>
                  <a:pt x="259829" y="2668249"/>
                  <a:pt x="263862" y="2638092"/>
                  <a:pt x="269823" y="2608288"/>
                </a:cubicBezTo>
                <a:cubicBezTo>
                  <a:pt x="285446" y="2530175"/>
                  <a:pt x="280752" y="2570037"/>
                  <a:pt x="299803" y="2503357"/>
                </a:cubicBezTo>
                <a:cubicBezTo>
                  <a:pt x="306207" y="2480944"/>
                  <a:pt x="317802" y="2422387"/>
                  <a:pt x="329783" y="2398426"/>
                </a:cubicBezTo>
                <a:cubicBezTo>
                  <a:pt x="337840" y="2382312"/>
                  <a:pt x="349770" y="2368445"/>
                  <a:pt x="359764" y="2353455"/>
                </a:cubicBezTo>
                <a:cubicBezTo>
                  <a:pt x="375271" y="2306934"/>
                  <a:pt x="376950" y="2294831"/>
                  <a:pt x="404734" y="2248524"/>
                </a:cubicBezTo>
                <a:cubicBezTo>
                  <a:pt x="423272" y="2217627"/>
                  <a:pt x="444708" y="2188563"/>
                  <a:pt x="464695" y="2158583"/>
                </a:cubicBezTo>
                <a:cubicBezTo>
                  <a:pt x="474688" y="2143593"/>
                  <a:pt x="481936" y="2126352"/>
                  <a:pt x="494675" y="2113613"/>
                </a:cubicBezTo>
                <a:cubicBezTo>
                  <a:pt x="509665" y="2098623"/>
                  <a:pt x="526074" y="2084928"/>
                  <a:pt x="539645" y="2068642"/>
                </a:cubicBezTo>
                <a:cubicBezTo>
                  <a:pt x="602103" y="1993693"/>
                  <a:pt x="532153" y="2048655"/>
                  <a:pt x="614596" y="1993691"/>
                </a:cubicBezTo>
                <a:cubicBezTo>
                  <a:pt x="674559" y="1903749"/>
                  <a:pt x="609598" y="1988696"/>
                  <a:pt x="689547" y="1918741"/>
                </a:cubicBezTo>
                <a:cubicBezTo>
                  <a:pt x="716137" y="1895475"/>
                  <a:pt x="739514" y="1868774"/>
                  <a:pt x="764498" y="1843790"/>
                </a:cubicBezTo>
                <a:cubicBezTo>
                  <a:pt x="774491" y="1833796"/>
                  <a:pt x="783172" y="1822289"/>
                  <a:pt x="794478" y="1813809"/>
                </a:cubicBezTo>
                <a:cubicBezTo>
                  <a:pt x="814465" y="1798819"/>
                  <a:pt x="835953" y="1785645"/>
                  <a:pt x="854439" y="1768839"/>
                </a:cubicBezTo>
                <a:cubicBezTo>
                  <a:pt x="854522" y="1768763"/>
                  <a:pt x="957206" y="1666071"/>
                  <a:pt x="989350" y="1633927"/>
                </a:cubicBezTo>
                <a:cubicBezTo>
                  <a:pt x="999344" y="1623933"/>
                  <a:pt x="1008025" y="1612427"/>
                  <a:pt x="1019331" y="1603947"/>
                </a:cubicBezTo>
                <a:cubicBezTo>
                  <a:pt x="1039318" y="1588957"/>
                  <a:pt x="1058961" y="1573498"/>
                  <a:pt x="1079291" y="1558977"/>
                </a:cubicBezTo>
                <a:cubicBezTo>
                  <a:pt x="1093951" y="1548505"/>
                  <a:pt x="1110797" y="1540965"/>
                  <a:pt x="1124262" y="1528996"/>
                </a:cubicBezTo>
                <a:cubicBezTo>
                  <a:pt x="1260215" y="1408149"/>
                  <a:pt x="1160358" y="1465977"/>
                  <a:pt x="1274164" y="1409075"/>
                </a:cubicBezTo>
                <a:cubicBezTo>
                  <a:pt x="1304144" y="1379095"/>
                  <a:pt x="1328826" y="1342652"/>
                  <a:pt x="1364104" y="1319134"/>
                </a:cubicBezTo>
                <a:cubicBezTo>
                  <a:pt x="1379094" y="1309141"/>
                  <a:pt x="1394415" y="1299626"/>
                  <a:pt x="1409075" y="1289154"/>
                </a:cubicBezTo>
                <a:cubicBezTo>
                  <a:pt x="1429405" y="1274633"/>
                  <a:pt x="1448248" y="1258042"/>
                  <a:pt x="1469036" y="1244183"/>
                </a:cubicBezTo>
                <a:cubicBezTo>
                  <a:pt x="1508258" y="1218035"/>
                  <a:pt x="1551246" y="1197515"/>
                  <a:pt x="1588957" y="1169232"/>
                </a:cubicBezTo>
                <a:cubicBezTo>
                  <a:pt x="1661050" y="1115162"/>
                  <a:pt x="1776173" y="1022392"/>
                  <a:pt x="1858780" y="989350"/>
                </a:cubicBezTo>
                <a:cubicBezTo>
                  <a:pt x="1883764" y="979357"/>
                  <a:pt x="1908536" y="968818"/>
                  <a:pt x="1933731" y="959370"/>
                </a:cubicBezTo>
                <a:cubicBezTo>
                  <a:pt x="1948526" y="953822"/>
                  <a:pt x="1964354" y="951001"/>
                  <a:pt x="1978701" y="944380"/>
                </a:cubicBezTo>
                <a:cubicBezTo>
                  <a:pt x="2029424" y="920969"/>
                  <a:pt x="2075605" y="887095"/>
                  <a:pt x="2128603" y="869429"/>
                </a:cubicBezTo>
                <a:cubicBezTo>
                  <a:pt x="2220092" y="838933"/>
                  <a:pt x="2128214" y="871914"/>
                  <a:pt x="2263514" y="809468"/>
                </a:cubicBezTo>
                <a:cubicBezTo>
                  <a:pt x="2298065" y="793521"/>
                  <a:pt x="2334409" y="781516"/>
                  <a:pt x="2368445" y="764498"/>
                </a:cubicBezTo>
                <a:cubicBezTo>
                  <a:pt x="2404477" y="746482"/>
                  <a:pt x="2437773" y="723386"/>
                  <a:pt x="2473377" y="704537"/>
                </a:cubicBezTo>
                <a:cubicBezTo>
                  <a:pt x="2522750" y="678399"/>
                  <a:pt x="2576796" y="660575"/>
                  <a:pt x="2623278" y="629587"/>
                </a:cubicBezTo>
                <a:cubicBezTo>
                  <a:pt x="2638268" y="619593"/>
                  <a:pt x="2651786" y="606923"/>
                  <a:pt x="2668249" y="599606"/>
                </a:cubicBezTo>
                <a:cubicBezTo>
                  <a:pt x="2697127" y="586771"/>
                  <a:pt x="2729421" y="582703"/>
                  <a:pt x="2758190" y="569626"/>
                </a:cubicBezTo>
                <a:cubicBezTo>
                  <a:pt x="2784714" y="557570"/>
                  <a:pt x="2805500" y="533869"/>
                  <a:pt x="2833141" y="524655"/>
                </a:cubicBezTo>
                <a:cubicBezTo>
                  <a:pt x="2866660" y="513482"/>
                  <a:pt x="2903095" y="514662"/>
                  <a:pt x="2938072" y="509665"/>
                </a:cubicBezTo>
                <a:cubicBezTo>
                  <a:pt x="3066881" y="458142"/>
                  <a:pt x="2958741" y="494548"/>
                  <a:pt x="3117954" y="464695"/>
                </a:cubicBezTo>
                <a:cubicBezTo>
                  <a:pt x="3308040" y="429053"/>
                  <a:pt x="3191396" y="439692"/>
                  <a:pt x="3357796" y="419724"/>
                </a:cubicBezTo>
                <a:lnTo>
                  <a:pt x="3627619" y="389744"/>
                </a:lnTo>
                <a:cubicBezTo>
                  <a:pt x="3726484" y="356790"/>
                  <a:pt x="3636990" y="382952"/>
                  <a:pt x="3822491" y="359764"/>
                </a:cubicBezTo>
                <a:cubicBezTo>
                  <a:pt x="3926792" y="346726"/>
                  <a:pt x="4090003" y="322783"/>
                  <a:pt x="4197245" y="299803"/>
                </a:cubicBezTo>
                <a:cubicBezTo>
                  <a:pt x="4212695" y="296492"/>
                  <a:pt x="4226808" y="288315"/>
                  <a:pt x="4242216" y="284813"/>
                </a:cubicBezTo>
                <a:cubicBezTo>
                  <a:pt x="4345600" y="261317"/>
                  <a:pt x="4633758" y="202745"/>
                  <a:pt x="4751882" y="179882"/>
                </a:cubicBezTo>
                <a:cubicBezTo>
                  <a:pt x="4831741" y="164426"/>
                  <a:pt x="4911012" y="145000"/>
                  <a:pt x="4991724" y="134911"/>
                </a:cubicBezTo>
                <a:lnTo>
                  <a:pt x="5231567" y="104931"/>
                </a:lnTo>
                <a:lnTo>
                  <a:pt x="5831173" y="119921"/>
                </a:lnTo>
                <a:cubicBezTo>
                  <a:pt x="5931177" y="123254"/>
                  <a:pt x="6030917" y="134911"/>
                  <a:pt x="6130977" y="134911"/>
                </a:cubicBezTo>
                <a:cubicBezTo>
                  <a:pt x="6300939" y="134911"/>
                  <a:pt x="6470754" y="124918"/>
                  <a:pt x="6640642" y="119921"/>
                </a:cubicBezTo>
                <a:cubicBezTo>
                  <a:pt x="6665626" y="114924"/>
                  <a:pt x="6690411" y="108805"/>
                  <a:pt x="6715593" y="104931"/>
                </a:cubicBezTo>
                <a:cubicBezTo>
                  <a:pt x="6820357" y="88813"/>
                  <a:pt x="6927554" y="85667"/>
                  <a:pt x="7030386" y="59960"/>
                </a:cubicBezTo>
                <a:cubicBezTo>
                  <a:pt x="7070360" y="49967"/>
                  <a:pt x="7109422" y="35091"/>
                  <a:pt x="7150308" y="29980"/>
                </a:cubicBezTo>
                <a:cubicBezTo>
                  <a:pt x="7320058" y="8761"/>
                  <a:pt x="7230144" y="18998"/>
                  <a:pt x="7420131" y="0"/>
                </a:cubicBezTo>
                <a:cubicBezTo>
                  <a:pt x="7505075" y="4997"/>
                  <a:pt x="7590295" y="6523"/>
                  <a:pt x="7674964" y="14990"/>
                </a:cubicBezTo>
                <a:cubicBezTo>
                  <a:pt x="7690686" y="16562"/>
                  <a:pt x="7704388" y="27153"/>
                  <a:pt x="7719934" y="29980"/>
                </a:cubicBezTo>
                <a:cubicBezTo>
                  <a:pt x="7758277" y="36951"/>
                  <a:pt x="7902273" y="50149"/>
                  <a:pt x="7944786" y="59960"/>
                </a:cubicBezTo>
                <a:cubicBezTo>
                  <a:pt x="8040442" y="82034"/>
                  <a:pt x="8131679" y="127917"/>
                  <a:pt x="8229600" y="134911"/>
                </a:cubicBezTo>
                <a:lnTo>
                  <a:pt x="8439462" y="149901"/>
                </a:lnTo>
                <a:cubicBezTo>
                  <a:pt x="8494477" y="154302"/>
                  <a:pt x="8549187" y="163268"/>
                  <a:pt x="8604354" y="164891"/>
                </a:cubicBezTo>
                <a:cubicBezTo>
                  <a:pt x="8719229" y="168270"/>
                  <a:pt x="8834203" y="164891"/>
                  <a:pt x="8949127" y="164891"/>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ru-RU"/>
          </a:p>
        </p:txBody>
      </p:sp>
      <p:sp>
        <p:nvSpPr>
          <p:cNvPr id="17" name="TextBox 16">
            <a:extLst>
              <a:ext uri="{FF2B5EF4-FFF2-40B4-BE49-F238E27FC236}">
                <a16:creationId xmlns:a16="http://schemas.microsoft.com/office/drawing/2014/main" xmlns="" id="{B2FE389B-E1CD-494C-ABE5-62A09B5D9792}"/>
              </a:ext>
            </a:extLst>
          </p:cNvPr>
          <p:cNvSpPr txBox="1"/>
          <p:nvPr/>
        </p:nvSpPr>
        <p:spPr>
          <a:xfrm>
            <a:off x="1371601" y="5915198"/>
            <a:ext cx="9348536" cy="400110"/>
          </a:xfrm>
          <a:prstGeom prst="rect">
            <a:avLst/>
          </a:prstGeom>
          <a:noFill/>
        </p:spPr>
        <p:txBody>
          <a:bodyPr wrap="square" rtlCol="0">
            <a:spAutoFit/>
          </a:bodyPr>
          <a:lstStyle/>
          <a:p>
            <a:r>
              <a:rPr lang="ru-RU" sz="2000" b="1" dirty="0">
                <a:solidFill>
                  <a:srgbClr val="FF0000"/>
                </a:solidFill>
              </a:rPr>
              <a:t>Нуждаемость в непрерывном  предоставлении реабилитационных услуг</a:t>
            </a:r>
          </a:p>
        </p:txBody>
      </p:sp>
      <p:sp>
        <p:nvSpPr>
          <p:cNvPr id="18" name="TextBox 17">
            <a:extLst>
              <a:ext uri="{FF2B5EF4-FFF2-40B4-BE49-F238E27FC236}">
                <a16:creationId xmlns:a16="http://schemas.microsoft.com/office/drawing/2014/main" xmlns="" id="{2D166BA4-E6FC-B947-B1D8-CF46C3729CCE}"/>
              </a:ext>
            </a:extLst>
          </p:cNvPr>
          <p:cNvSpPr txBox="1"/>
          <p:nvPr/>
        </p:nvSpPr>
        <p:spPr>
          <a:xfrm>
            <a:off x="1371601" y="6322486"/>
            <a:ext cx="9348536" cy="400110"/>
          </a:xfrm>
          <a:prstGeom prst="rect">
            <a:avLst/>
          </a:prstGeom>
          <a:noFill/>
        </p:spPr>
        <p:txBody>
          <a:bodyPr wrap="square" rtlCol="0">
            <a:spAutoFit/>
          </a:bodyPr>
          <a:lstStyle/>
          <a:p>
            <a:r>
              <a:rPr lang="ru-RU" sz="2000" b="1" dirty="0">
                <a:solidFill>
                  <a:srgbClr val="0070C0"/>
                </a:solidFill>
              </a:rPr>
              <a:t>Возможность непрерывного предоставления реабилитационных </a:t>
            </a:r>
            <a:r>
              <a:rPr lang="ru-RU" sz="2000" b="1" dirty="0" err="1">
                <a:solidFill>
                  <a:srgbClr val="0070C0"/>
                </a:solidFill>
              </a:rPr>
              <a:t>услг</a:t>
            </a:r>
            <a:endParaRPr lang="ru-RU" sz="2000" b="1" dirty="0">
              <a:solidFill>
                <a:srgbClr val="0070C0"/>
              </a:solidFill>
            </a:endParaRPr>
          </a:p>
        </p:txBody>
      </p:sp>
      <p:sp>
        <p:nvSpPr>
          <p:cNvPr id="19" name="TextBox 18">
            <a:extLst>
              <a:ext uri="{FF2B5EF4-FFF2-40B4-BE49-F238E27FC236}">
                <a16:creationId xmlns:a16="http://schemas.microsoft.com/office/drawing/2014/main" xmlns="" id="{2077DFB2-079C-9244-ABD7-40D5139400BA}"/>
              </a:ext>
            </a:extLst>
          </p:cNvPr>
          <p:cNvSpPr txBox="1"/>
          <p:nvPr/>
        </p:nvSpPr>
        <p:spPr>
          <a:xfrm>
            <a:off x="853847" y="1841761"/>
            <a:ext cx="389744" cy="4524315"/>
          </a:xfrm>
          <a:prstGeom prst="rect">
            <a:avLst/>
          </a:prstGeom>
          <a:noFill/>
        </p:spPr>
        <p:txBody>
          <a:bodyPr wrap="square" rtlCol="0">
            <a:spAutoFit/>
          </a:bodyPr>
          <a:lstStyle/>
          <a:p>
            <a:r>
              <a:rPr lang="ru-RU" b="1" dirty="0">
                <a:solidFill>
                  <a:srgbClr val="FF0000"/>
                </a:solidFill>
              </a:rPr>
              <a:t>К</a:t>
            </a:r>
          </a:p>
          <a:p>
            <a:r>
              <a:rPr lang="ru-RU" b="1" dirty="0">
                <a:solidFill>
                  <a:srgbClr val="FF0000"/>
                </a:solidFill>
              </a:rPr>
              <a:t>О</a:t>
            </a:r>
          </a:p>
          <a:p>
            <a:r>
              <a:rPr lang="ru-RU" b="1" dirty="0">
                <a:solidFill>
                  <a:srgbClr val="FF0000"/>
                </a:solidFill>
              </a:rPr>
              <a:t>Л</a:t>
            </a:r>
          </a:p>
          <a:p>
            <a:r>
              <a:rPr lang="ru-RU" b="1" dirty="0">
                <a:solidFill>
                  <a:srgbClr val="FF0000"/>
                </a:solidFill>
              </a:rPr>
              <a:t>И</a:t>
            </a:r>
          </a:p>
          <a:p>
            <a:r>
              <a:rPr lang="ru-RU" b="1" dirty="0">
                <a:solidFill>
                  <a:srgbClr val="FF0000"/>
                </a:solidFill>
              </a:rPr>
              <a:t>С</a:t>
            </a:r>
          </a:p>
          <a:p>
            <a:r>
              <a:rPr lang="ru-RU" b="1" dirty="0">
                <a:solidFill>
                  <a:srgbClr val="FF0000"/>
                </a:solidFill>
              </a:rPr>
              <a:t>Е</a:t>
            </a:r>
          </a:p>
          <a:p>
            <a:r>
              <a:rPr lang="ru-RU" b="1" dirty="0">
                <a:solidFill>
                  <a:srgbClr val="FF0000"/>
                </a:solidFill>
              </a:rPr>
              <a:t>С</a:t>
            </a:r>
          </a:p>
          <a:p>
            <a:r>
              <a:rPr lang="ru-RU" b="1" dirty="0">
                <a:solidFill>
                  <a:srgbClr val="FF0000"/>
                </a:solidFill>
              </a:rPr>
              <a:t>Т</a:t>
            </a:r>
          </a:p>
          <a:p>
            <a:r>
              <a:rPr lang="ru-RU" b="1" dirty="0">
                <a:solidFill>
                  <a:srgbClr val="FF0000"/>
                </a:solidFill>
              </a:rPr>
              <a:t>В</a:t>
            </a:r>
          </a:p>
          <a:p>
            <a:r>
              <a:rPr lang="ru-RU" b="1" dirty="0">
                <a:solidFill>
                  <a:srgbClr val="FF0000"/>
                </a:solidFill>
              </a:rPr>
              <a:t>О</a:t>
            </a:r>
          </a:p>
          <a:p>
            <a:endParaRPr lang="ru-RU" b="1" dirty="0">
              <a:solidFill>
                <a:srgbClr val="FF0000"/>
              </a:solidFill>
            </a:endParaRPr>
          </a:p>
          <a:p>
            <a:r>
              <a:rPr lang="ru-RU" b="1" dirty="0">
                <a:solidFill>
                  <a:srgbClr val="FF0000"/>
                </a:solidFill>
              </a:rPr>
              <a:t>Д</a:t>
            </a:r>
          </a:p>
          <a:p>
            <a:r>
              <a:rPr lang="ru-RU" b="1" dirty="0">
                <a:solidFill>
                  <a:srgbClr val="FF0000"/>
                </a:solidFill>
              </a:rPr>
              <a:t>Е</a:t>
            </a:r>
          </a:p>
          <a:p>
            <a:r>
              <a:rPr lang="ru-RU" b="1" dirty="0">
                <a:solidFill>
                  <a:srgbClr val="FF0000"/>
                </a:solidFill>
              </a:rPr>
              <a:t>Т</a:t>
            </a:r>
          </a:p>
          <a:p>
            <a:r>
              <a:rPr lang="ru-RU" b="1" dirty="0">
                <a:solidFill>
                  <a:srgbClr val="FF0000"/>
                </a:solidFill>
              </a:rPr>
              <a:t>Е</a:t>
            </a:r>
          </a:p>
          <a:p>
            <a:r>
              <a:rPr lang="ru-RU" dirty="0">
                <a:solidFill>
                  <a:srgbClr val="FF0000"/>
                </a:solidFill>
              </a:rPr>
              <a:t>й</a:t>
            </a:r>
          </a:p>
        </p:txBody>
      </p:sp>
      <p:sp>
        <p:nvSpPr>
          <p:cNvPr id="20" name="TextBox 19">
            <a:extLst>
              <a:ext uri="{FF2B5EF4-FFF2-40B4-BE49-F238E27FC236}">
                <a16:creationId xmlns:a16="http://schemas.microsoft.com/office/drawing/2014/main" xmlns="" id="{DF986E4A-5EBE-5A43-BCB1-0A61B31041D4}"/>
              </a:ext>
            </a:extLst>
          </p:cNvPr>
          <p:cNvSpPr txBox="1"/>
          <p:nvPr/>
        </p:nvSpPr>
        <p:spPr>
          <a:xfrm>
            <a:off x="357791" y="1885351"/>
            <a:ext cx="389744" cy="4247317"/>
          </a:xfrm>
          <a:prstGeom prst="rect">
            <a:avLst/>
          </a:prstGeom>
          <a:noFill/>
        </p:spPr>
        <p:txBody>
          <a:bodyPr wrap="square" rtlCol="0">
            <a:spAutoFit/>
          </a:bodyPr>
          <a:lstStyle/>
          <a:p>
            <a:r>
              <a:rPr lang="ru-RU" b="1" dirty="0">
                <a:solidFill>
                  <a:srgbClr val="002060"/>
                </a:solidFill>
              </a:rPr>
              <a:t>Рес</a:t>
            </a:r>
          </a:p>
          <a:p>
            <a:r>
              <a:rPr lang="ru-RU" b="1" dirty="0">
                <a:solidFill>
                  <a:srgbClr val="002060"/>
                </a:solidFill>
              </a:rPr>
              <a:t>урсы</a:t>
            </a:r>
          </a:p>
          <a:p>
            <a:r>
              <a:rPr lang="ru-RU" b="1" dirty="0">
                <a:solidFill>
                  <a:srgbClr val="002060"/>
                </a:solidFill>
              </a:rPr>
              <a:t> сис</a:t>
            </a:r>
          </a:p>
          <a:p>
            <a:r>
              <a:rPr lang="ru-RU" b="1" dirty="0">
                <a:solidFill>
                  <a:srgbClr val="002060"/>
                </a:solidFill>
              </a:rPr>
              <a:t>Т</a:t>
            </a:r>
          </a:p>
          <a:p>
            <a:r>
              <a:rPr lang="ru-RU" b="1" dirty="0" err="1">
                <a:solidFill>
                  <a:srgbClr val="002060"/>
                </a:solidFill>
              </a:rPr>
              <a:t>емы</a:t>
            </a:r>
            <a:endParaRPr lang="ru-RU" b="1" dirty="0">
              <a:solidFill>
                <a:srgbClr val="002060"/>
              </a:solidFill>
            </a:endParaRPr>
          </a:p>
        </p:txBody>
      </p:sp>
    </p:spTree>
    <p:extLst>
      <p:ext uri="{BB962C8B-B14F-4D97-AF65-F5344CB8AC3E}">
        <p14:creationId xmlns:p14="http://schemas.microsoft.com/office/powerpoint/2010/main" val="48247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0385" y="-101141"/>
            <a:ext cx="11531049" cy="1383499"/>
          </a:xfrm>
        </p:spPr>
        <p:txBody>
          <a:bodyPr>
            <a:normAutofit/>
          </a:bodyPr>
          <a:lstStyle/>
          <a:p>
            <a:pPr algn="r"/>
            <a:r>
              <a:rPr lang="ru-RU" b="1" dirty="0"/>
              <a:t>Ограниченные возможности институционального роста системы</a:t>
            </a:r>
            <a:endParaRPr lang="en-US" b="1" dirty="0"/>
          </a:p>
        </p:txBody>
      </p:sp>
      <p:sp>
        <p:nvSpPr>
          <p:cNvPr id="2" name="Прямоугольник 1"/>
          <p:cNvSpPr/>
          <p:nvPr/>
        </p:nvSpPr>
        <p:spPr>
          <a:xfrm>
            <a:off x="1274502" y="2031899"/>
            <a:ext cx="2849219" cy="83488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267" b="1" dirty="0">
                <a:solidFill>
                  <a:srgbClr val="FF0000"/>
                </a:solidFill>
              </a:rPr>
              <a:t>1 уровень</a:t>
            </a:r>
          </a:p>
        </p:txBody>
      </p:sp>
      <p:sp>
        <p:nvSpPr>
          <p:cNvPr id="8" name="Прямоугольник 7"/>
          <p:cNvSpPr/>
          <p:nvPr/>
        </p:nvSpPr>
        <p:spPr>
          <a:xfrm>
            <a:off x="1240310" y="3202701"/>
            <a:ext cx="2849219" cy="83488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267" b="1" dirty="0">
                <a:solidFill>
                  <a:srgbClr val="FF0000"/>
                </a:solidFill>
              </a:rPr>
              <a:t>2 уровень</a:t>
            </a:r>
          </a:p>
        </p:txBody>
      </p:sp>
      <p:sp>
        <p:nvSpPr>
          <p:cNvPr id="9" name="Прямоугольник 8"/>
          <p:cNvSpPr/>
          <p:nvPr/>
        </p:nvSpPr>
        <p:spPr>
          <a:xfrm>
            <a:off x="1240310" y="4477057"/>
            <a:ext cx="2849219" cy="83488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267" b="1" dirty="0">
                <a:solidFill>
                  <a:srgbClr val="FF0000"/>
                </a:solidFill>
              </a:rPr>
              <a:t>3 уровень</a:t>
            </a:r>
          </a:p>
        </p:txBody>
      </p:sp>
      <p:sp>
        <p:nvSpPr>
          <p:cNvPr id="10" name="Прямоугольник 9"/>
          <p:cNvSpPr/>
          <p:nvPr/>
        </p:nvSpPr>
        <p:spPr>
          <a:xfrm>
            <a:off x="1191758" y="5775214"/>
            <a:ext cx="2849219" cy="83488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267" b="1" dirty="0">
                <a:solidFill>
                  <a:srgbClr val="FF0000"/>
                </a:solidFill>
              </a:rPr>
              <a:t>4 уровень</a:t>
            </a:r>
          </a:p>
        </p:txBody>
      </p:sp>
      <p:sp>
        <p:nvSpPr>
          <p:cNvPr id="13" name="Стрелка вправо 12"/>
          <p:cNvSpPr/>
          <p:nvPr/>
        </p:nvSpPr>
        <p:spPr>
          <a:xfrm>
            <a:off x="4192104" y="2134088"/>
            <a:ext cx="1285461" cy="530087"/>
          </a:xfrm>
          <a:prstGeom prst="rightArrow">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4" name="Стрелка вправо 13"/>
          <p:cNvSpPr/>
          <p:nvPr/>
        </p:nvSpPr>
        <p:spPr>
          <a:xfrm>
            <a:off x="4123721" y="3360638"/>
            <a:ext cx="1285461" cy="530087"/>
          </a:xfrm>
          <a:prstGeom prst="rightArrow">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5" name="Стрелка вправо 14"/>
          <p:cNvSpPr/>
          <p:nvPr/>
        </p:nvSpPr>
        <p:spPr>
          <a:xfrm>
            <a:off x="4139096" y="4571679"/>
            <a:ext cx="1285461" cy="530087"/>
          </a:xfrm>
          <a:prstGeom prst="rightArrow">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6" name="Стрелка вправо 15"/>
          <p:cNvSpPr/>
          <p:nvPr/>
        </p:nvSpPr>
        <p:spPr>
          <a:xfrm>
            <a:off x="4116540" y="5945522"/>
            <a:ext cx="1285461" cy="530087"/>
          </a:xfrm>
          <a:prstGeom prst="rightArrow">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7" name="Прямоугольник 16"/>
          <p:cNvSpPr/>
          <p:nvPr/>
        </p:nvSpPr>
        <p:spPr>
          <a:xfrm>
            <a:off x="5477565" y="4442877"/>
            <a:ext cx="4708327" cy="83488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40"/>
              </a:lnSpc>
            </a:pPr>
            <a:r>
              <a:rPr lang="ru-RU" sz="3733" b="1" dirty="0">
                <a:solidFill>
                  <a:srgbClr val="0000FF"/>
                </a:solidFill>
              </a:rPr>
              <a:t>Филиалы, в том числе  МиниРЦ</a:t>
            </a:r>
          </a:p>
        </p:txBody>
      </p:sp>
      <p:sp>
        <p:nvSpPr>
          <p:cNvPr id="18" name="Прямоугольник 17"/>
          <p:cNvSpPr/>
          <p:nvPr/>
        </p:nvSpPr>
        <p:spPr>
          <a:xfrm>
            <a:off x="5477565" y="3037382"/>
            <a:ext cx="4708327" cy="1054900"/>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40"/>
              </a:lnSpc>
            </a:pPr>
            <a:r>
              <a:rPr lang="ru-RU" sz="3200" b="1" dirty="0">
                <a:solidFill>
                  <a:srgbClr val="0000FF"/>
                </a:solidFill>
              </a:rPr>
              <a:t>Реабилитационные отделения, кабинеты </a:t>
            </a:r>
          </a:p>
        </p:txBody>
      </p:sp>
      <p:sp>
        <p:nvSpPr>
          <p:cNvPr id="19" name="Прямоугольник 18"/>
          <p:cNvSpPr/>
          <p:nvPr/>
        </p:nvSpPr>
        <p:spPr>
          <a:xfrm>
            <a:off x="5477565" y="1961326"/>
            <a:ext cx="4708329" cy="83488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40"/>
              </a:lnSpc>
            </a:pPr>
            <a:r>
              <a:rPr lang="ru-RU" sz="3200" b="1" dirty="0">
                <a:solidFill>
                  <a:srgbClr val="0000FF"/>
                </a:solidFill>
              </a:rPr>
              <a:t>Реабилитационные центры</a:t>
            </a:r>
          </a:p>
        </p:txBody>
      </p:sp>
      <p:sp>
        <p:nvSpPr>
          <p:cNvPr id="23" name="Прямоугольник 22"/>
          <p:cNvSpPr/>
          <p:nvPr/>
        </p:nvSpPr>
        <p:spPr>
          <a:xfrm>
            <a:off x="5477565" y="5793123"/>
            <a:ext cx="2849219" cy="83488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733" b="1">
                <a:solidFill>
                  <a:srgbClr val="0000FF"/>
                </a:solidFill>
              </a:rPr>
              <a:t>ДМРЦ</a:t>
            </a:r>
            <a:endParaRPr lang="ru-RU" sz="3733" b="1" dirty="0">
              <a:solidFill>
                <a:srgbClr val="0000FF"/>
              </a:solidFill>
            </a:endParaRPr>
          </a:p>
        </p:txBody>
      </p:sp>
      <p:cxnSp>
        <p:nvCxnSpPr>
          <p:cNvPr id="29" name="Прямая соединительная линия 28"/>
          <p:cNvCxnSpPr/>
          <p:nvPr/>
        </p:nvCxnSpPr>
        <p:spPr>
          <a:xfrm>
            <a:off x="3453296" y="1839348"/>
            <a:ext cx="0" cy="34509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2767497" y="5236688"/>
            <a:ext cx="9138356" cy="821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Открывающая фигурная скобка 4">
            <a:extLst>
              <a:ext uri="{FF2B5EF4-FFF2-40B4-BE49-F238E27FC236}">
                <a16:creationId xmlns:a16="http://schemas.microsoft.com/office/drawing/2014/main" xmlns="" id="{1300DD0D-09C2-824F-97E5-A5C57689F94E}"/>
              </a:ext>
            </a:extLst>
          </p:cNvPr>
          <p:cNvSpPr/>
          <p:nvPr/>
        </p:nvSpPr>
        <p:spPr>
          <a:xfrm>
            <a:off x="878937" y="1871387"/>
            <a:ext cx="312821" cy="3581928"/>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ru-RU"/>
          </a:p>
        </p:txBody>
      </p:sp>
      <p:sp>
        <p:nvSpPr>
          <p:cNvPr id="6" name="TextBox 5">
            <a:extLst>
              <a:ext uri="{FF2B5EF4-FFF2-40B4-BE49-F238E27FC236}">
                <a16:creationId xmlns:a16="http://schemas.microsoft.com/office/drawing/2014/main" xmlns="" id="{88499C2D-65FB-D849-9C35-A5BE7113D92E}"/>
              </a:ext>
            </a:extLst>
          </p:cNvPr>
          <p:cNvSpPr txBox="1"/>
          <p:nvPr/>
        </p:nvSpPr>
        <p:spPr>
          <a:xfrm>
            <a:off x="245538" y="2036994"/>
            <a:ext cx="505326" cy="3416320"/>
          </a:xfrm>
          <a:prstGeom prst="rect">
            <a:avLst/>
          </a:prstGeom>
          <a:noFill/>
        </p:spPr>
        <p:txBody>
          <a:bodyPr wrap="square" rtlCol="0">
            <a:spAutoFit/>
          </a:bodyPr>
          <a:lstStyle/>
          <a:p>
            <a:pPr algn="ctr"/>
            <a:r>
              <a:rPr lang="ru-RU" sz="2400" b="1" dirty="0"/>
              <a:t>И</a:t>
            </a:r>
          </a:p>
          <a:p>
            <a:pPr algn="ctr"/>
            <a:r>
              <a:rPr lang="ru-RU" sz="2400" b="1" dirty="0"/>
              <a:t>Н</a:t>
            </a:r>
          </a:p>
          <a:p>
            <a:pPr algn="ctr"/>
            <a:r>
              <a:rPr lang="ru-RU" sz="2400" b="1" dirty="0"/>
              <a:t>С</a:t>
            </a:r>
          </a:p>
          <a:p>
            <a:pPr algn="ctr"/>
            <a:r>
              <a:rPr lang="ru-RU" sz="2400" b="1" dirty="0"/>
              <a:t>Т</a:t>
            </a:r>
          </a:p>
          <a:p>
            <a:pPr algn="ctr"/>
            <a:r>
              <a:rPr lang="ru-RU" sz="2400" b="1" dirty="0"/>
              <a:t>И</a:t>
            </a:r>
          </a:p>
          <a:p>
            <a:pPr algn="ctr"/>
            <a:r>
              <a:rPr lang="ru-RU" sz="2400" b="1" dirty="0"/>
              <a:t>Т</a:t>
            </a:r>
          </a:p>
          <a:p>
            <a:pPr algn="ctr"/>
            <a:r>
              <a:rPr lang="ru-RU" sz="2400" b="1" dirty="0"/>
              <a:t>У</a:t>
            </a:r>
          </a:p>
          <a:p>
            <a:pPr algn="ctr"/>
            <a:r>
              <a:rPr lang="ru-RU" sz="2400" b="1" dirty="0"/>
              <a:t>Т</a:t>
            </a:r>
          </a:p>
          <a:p>
            <a:pPr algn="ctr"/>
            <a:r>
              <a:rPr lang="ru-RU" sz="2400" b="1" dirty="0"/>
              <a:t>ы</a:t>
            </a:r>
            <a:endParaRPr lang="ru-RU" b="1" dirty="0"/>
          </a:p>
        </p:txBody>
      </p:sp>
      <p:pic>
        <p:nvPicPr>
          <p:cNvPr id="7" name="Рисунок 6">
            <a:extLst>
              <a:ext uri="{FF2B5EF4-FFF2-40B4-BE49-F238E27FC236}">
                <a16:creationId xmlns:a16="http://schemas.microsoft.com/office/drawing/2014/main" xmlns="" id="{C49D3686-ED44-EF4B-8468-65752726BB31}"/>
              </a:ext>
            </a:extLst>
          </p:cNvPr>
          <p:cNvPicPr>
            <a:picLocks noChangeAspect="1"/>
          </p:cNvPicPr>
          <p:nvPr/>
        </p:nvPicPr>
        <p:blipFill>
          <a:blip r:embed="rId2"/>
          <a:stretch>
            <a:fillRect/>
          </a:stretch>
        </p:blipFill>
        <p:spPr>
          <a:xfrm>
            <a:off x="10476519" y="1752850"/>
            <a:ext cx="1394915" cy="1126394"/>
          </a:xfrm>
          <a:prstGeom prst="rect">
            <a:avLst/>
          </a:prstGeom>
        </p:spPr>
      </p:pic>
      <p:pic>
        <p:nvPicPr>
          <p:cNvPr id="28" name="Рисунок 27">
            <a:extLst>
              <a:ext uri="{FF2B5EF4-FFF2-40B4-BE49-F238E27FC236}">
                <a16:creationId xmlns:a16="http://schemas.microsoft.com/office/drawing/2014/main" xmlns="" id="{11237CD2-8E61-9141-910B-AEAA9C32201B}"/>
              </a:ext>
            </a:extLst>
          </p:cNvPr>
          <p:cNvPicPr>
            <a:picLocks noChangeAspect="1"/>
          </p:cNvPicPr>
          <p:nvPr/>
        </p:nvPicPr>
        <p:blipFill>
          <a:blip r:embed="rId2"/>
          <a:stretch>
            <a:fillRect/>
          </a:stretch>
        </p:blipFill>
        <p:spPr>
          <a:xfrm>
            <a:off x="10502034" y="3040335"/>
            <a:ext cx="1394915" cy="1126394"/>
          </a:xfrm>
          <a:prstGeom prst="rect">
            <a:avLst/>
          </a:prstGeom>
        </p:spPr>
      </p:pic>
      <p:pic>
        <p:nvPicPr>
          <p:cNvPr id="30" name="Рисунок 29">
            <a:extLst>
              <a:ext uri="{FF2B5EF4-FFF2-40B4-BE49-F238E27FC236}">
                <a16:creationId xmlns:a16="http://schemas.microsoft.com/office/drawing/2014/main" xmlns="" id="{7AA542B7-2A72-734A-B586-E24089B3B9FD}"/>
              </a:ext>
            </a:extLst>
          </p:cNvPr>
          <p:cNvPicPr>
            <a:picLocks noChangeAspect="1"/>
          </p:cNvPicPr>
          <p:nvPr/>
        </p:nvPicPr>
        <p:blipFill>
          <a:blip r:embed="rId2"/>
          <a:stretch>
            <a:fillRect/>
          </a:stretch>
        </p:blipFill>
        <p:spPr>
          <a:xfrm>
            <a:off x="10495326" y="4295494"/>
            <a:ext cx="1394915" cy="1126394"/>
          </a:xfrm>
          <a:prstGeom prst="rect">
            <a:avLst/>
          </a:prstGeom>
        </p:spPr>
      </p:pic>
      <p:pic>
        <p:nvPicPr>
          <p:cNvPr id="11" name="Рисунок 10">
            <a:extLst>
              <a:ext uri="{FF2B5EF4-FFF2-40B4-BE49-F238E27FC236}">
                <a16:creationId xmlns:a16="http://schemas.microsoft.com/office/drawing/2014/main" xmlns="" id="{AF758944-CD01-4043-BF02-B1BF64CED20F}"/>
              </a:ext>
            </a:extLst>
          </p:cNvPr>
          <p:cNvPicPr>
            <a:picLocks noChangeAspect="1"/>
          </p:cNvPicPr>
          <p:nvPr/>
        </p:nvPicPr>
        <p:blipFill>
          <a:blip r:embed="rId3"/>
          <a:stretch>
            <a:fillRect/>
          </a:stretch>
        </p:blipFill>
        <p:spPr>
          <a:xfrm>
            <a:off x="8768639" y="5628359"/>
            <a:ext cx="2405254" cy="1265765"/>
          </a:xfrm>
          <a:prstGeom prst="rect">
            <a:avLst/>
          </a:prstGeom>
        </p:spPr>
      </p:pic>
      <p:pic>
        <p:nvPicPr>
          <p:cNvPr id="32" name="Рисунок 31">
            <a:extLst>
              <a:ext uri="{FF2B5EF4-FFF2-40B4-BE49-F238E27FC236}">
                <a16:creationId xmlns:a16="http://schemas.microsoft.com/office/drawing/2014/main" xmlns="" id="{C8E2567D-6F48-2D48-A14A-C10B9F8673E0}"/>
              </a:ext>
            </a:extLst>
          </p:cNvPr>
          <p:cNvPicPr>
            <a:picLocks noChangeAspect="1"/>
          </p:cNvPicPr>
          <p:nvPr/>
        </p:nvPicPr>
        <p:blipFill>
          <a:blip r:embed="rId4"/>
          <a:stretch>
            <a:fillRect/>
          </a:stretch>
        </p:blipFill>
        <p:spPr>
          <a:xfrm>
            <a:off x="0" y="106586"/>
            <a:ext cx="2773180" cy="1462043"/>
          </a:xfrm>
          <a:prstGeom prst="rect">
            <a:avLst/>
          </a:prstGeom>
        </p:spPr>
      </p:pic>
    </p:spTree>
    <p:extLst>
      <p:ext uri="{BB962C8B-B14F-4D97-AF65-F5344CB8AC3E}">
        <p14:creationId xmlns:p14="http://schemas.microsoft.com/office/powerpoint/2010/main" val="20343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E39AEA4F-1F57-9D46-8724-517E86740CEF}"/>
              </a:ext>
            </a:extLst>
          </p:cNvPr>
          <p:cNvPicPr>
            <a:picLocks noChangeAspect="1"/>
          </p:cNvPicPr>
          <p:nvPr/>
        </p:nvPicPr>
        <p:blipFill>
          <a:blip r:embed="rId2"/>
          <a:stretch>
            <a:fillRect/>
          </a:stretch>
        </p:blipFill>
        <p:spPr>
          <a:xfrm>
            <a:off x="74951" y="0"/>
            <a:ext cx="12042098" cy="6858000"/>
          </a:xfrm>
          <a:prstGeom prst="rect">
            <a:avLst/>
          </a:prstGeom>
        </p:spPr>
      </p:pic>
    </p:spTree>
    <p:extLst>
      <p:ext uri="{BB962C8B-B14F-4D97-AF65-F5344CB8AC3E}">
        <p14:creationId xmlns:p14="http://schemas.microsoft.com/office/powerpoint/2010/main" val="1717797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xmlns="" id="{2B36F1DA-E1F3-734F-A08B-CB5E6EE7C05C}"/>
              </a:ext>
            </a:extLst>
          </p:cNvPr>
          <p:cNvPicPr>
            <a:picLocks noGrp="1" noChangeAspect="1"/>
          </p:cNvPicPr>
          <p:nvPr>
            <p:ph idx="1"/>
          </p:nvPr>
        </p:nvPicPr>
        <p:blipFill>
          <a:blip r:embed="rId2"/>
          <a:stretch>
            <a:fillRect/>
          </a:stretch>
        </p:blipFill>
        <p:spPr>
          <a:xfrm>
            <a:off x="301957" y="0"/>
            <a:ext cx="11890043" cy="6703441"/>
          </a:xfrm>
        </p:spPr>
      </p:pic>
    </p:spTree>
    <p:extLst>
      <p:ext uri="{BB962C8B-B14F-4D97-AF65-F5344CB8AC3E}">
        <p14:creationId xmlns:p14="http://schemas.microsoft.com/office/powerpoint/2010/main" val="363085690"/>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530</TotalTime>
  <Words>461</Words>
  <Application>Microsoft Office PowerPoint</Application>
  <PresentationFormat>Произвольный</PresentationFormat>
  <Paragraphs>90</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  Стратегия деинституализации системы комплексной реабилитации детей-инвалидов</vt:lpstr>
      <vt:lpstr>Конвенция ООН о правах инвалидов</vt:lpstr>
      <vt:lpstr>Концепция  развития в Российской Федерации системы комплексной реабилитации и абилитации лиц  с инвалидностью, в том числе детей с инвалидностью, на период до 2025 года </vt:lpstr>
      <vt:lpstr>Презентация PowerPoint</vt:lpstr>
      <vt:lpstr>Основные плюсы деинституализации в системе комплексной реабилитации детей-инвалидов</vt:lpstr>
      <vt:lpstr>Эффективность существующей системы                          по обеспечению непрерывности реабилитационного процесса</vt:lpstr>
      <vt:lpstr>Ограниченные возможности институционального роста системы</vt:lpstr>
      <vt:lpstr>Презентация PowerPoint</vt:lpstr>
      <vt:lpstr>Презентация PowerPoint</vt:lpstr>
      <vt:lpstr>Главные отличия                        технологии ДМРЦ</vt:lpstr>
      <vt:lpstr>Преимущества                          технологии ДМРЦ</vt:lpstr>
      <vt:lpstr>ПОЗДРАВЛЯЮ!                                                        33 учреждения из 28 регионов РФ получили финансовую поддержку Фонда поддержки детей (М.В.Гордеева) для внедрения технологии ДМРЦ</vt:lpstr>
      <vt:lpstr>Стратегия деинституализации системы комплексной реабилитации детей-инвалидов</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Влияние среды на развитие  подростков</dc:title>
  <dc:creator>Microsoft Office User</dc:creator>
  <cp:lastModifiedBy>Кожанова Виктория Петровна</cp:lastModifiedBy>
  <cp:revision>36</cp:revision>
  <cp:lastPrinted>2021-03-29T07:49:17Z</cp:lastPrinted>
  <dcterms:created xsi:type="dcterms:W3CDTF">2021-03-18T15:09:49Z</dcterms:created>
  <dcterms:modified xsi:type="dcterms:W3CDTF">2021-03-29T07:51:09Z</dcterms:modified>
</cp:coreProperties>
</file>